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4"/>
  </p:sldMasterIdLst>
  <p:notesMasterIdLst>
    <p:notesMasterId r:id="rId34"/>
  </p:notesMasterIdLst>
  <p:sldIdLst>
    <p:sldId id="266" r:id="rId5"/>
    <p:sldId id="256" r:id="rId6"/>
    <p:sldId id="259" r:id="rId7"/>
    <p:sldId id="263" r:id="rId8"/>
    <p:sldId id="267" r:id="rId9"/>
    <p:sldId id="260" r:id="rId10"/>
    <p:sldId id="270" r:id="rId11"/>
    <p:sldId id="269" r:id="rId12"/>
    <p:sldId id="271" r:id="rId13"/>
    <p:sldId id="272" r:id="rId14"/>
    <p:sldId id="288" r:id="rId15"/>
    <p:sldId id="273" r:id="rId16"/>
    <p:sldId id="268" r:id="rId17"/>
    <p:sldId id="274" r:id="rId18"/>
    <p:sldId id="275" r:id="rId19"/>
    <p:sldId id="276" r:id="rId20"/>
    <p:sldId id="278" r:id="rId21"/>
    <p:sldId id="277" r:id="rId22"/>
    <p:sldId id="279" r:id="rId23"/>
    <p:sldId id="281" r:id="rId24"/>
    <p:sldId id="282" r:id="rId25"/>
    <p:sldId id="280" r:id="rId26"/>
    <p:sldId id="283" r:id="rId27"/>
    <p:sldId id="261" r:id="rId28"/>
    <p:sldId id="264" r:id="rId29"/>
    <p:sldId id="289" r:id="rId30"/>
    <p:sldId id="290" r:id="rId31"/>
    <p:sldId id="286" r:id="rId32"/>
    <p:sldId id="291" r:id="rId33"/>
  </p:sldIdLst>
  <p:sldSz cx="12192000" cy="6858000"/>
  <p:notesSz cx="6858000" cy="9144000"/>
  <p:embeddedFontLst>
    <p:embeddedFont>
      <p:font typeface="Poppins" panose="00000500000000000000" pitchFamily="2" charset="0"/>
      <p:regular r:id="rId35"/>
      <p:bold r:id="rId36"/>
      <p:italic r:id="rId37"/>
      <p:boldItalic r:id="rId38"/>
    </p:embeddedFont>
    <p:embeddedFont>
      <p:font typeface="Poppins Medium" panose="00000600000000000000" pitchFamily="2" charset="0"/>
      <p:regular r:id="rId39"/>
      <p:italic r:id="rId4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6756"/>
    <a:srgbClr val="FEF8EA"/>
    <a:srgbClr val="616160"/>
    <a:srgbClr val="9ADCA4"/>
    <a:srgbClr val="00ABC8"/>
    <a:srgbClr val="7FD8E6"/>
    <a:srgbClr val="494A93"/>
    <a:srgbClr val="CD80B9"/>
    <a:srgbClr val="FFB800"/>
    <a:srgbClr val="FF48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147" y="5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font" Target="fonts/font5.fntdata"/><Relationship Id="rId21" Type="http://schemas.openxmlformats.org/officeDocument/2006/relationships/slide" Target="slides/slide17.xml"/><Relationship Id="rId34" Type="http://schemas.openxmlformats.org/officeDocument/2006/relationships/notesMaster" Target="notesMasters/notesMaster1.xml"/><Relationship Id="rId42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font" Target="fonts/font3.fntdata"/><Relationship Id="rId40" Type="http://schemas.openxmlformats.org/officeDocument/2006/relationships/font" Target="fonts/font6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font" Target="fonts/font2.fntdata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font" Target="fonts/font1.fntdata"/><Relationship Id="rId43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font" Target="fonts/font4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1A9E86-587C-E44B-B5BB-AA0ED28958EA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DC6369-2099-1D48-8418-9EF80AE11D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98294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DC6369-2099-1D48-8418-9EF80AE11DF0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54726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mpty_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667021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56CA712-1808-E770-A1F6-E90904A030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45F7DC-449B-C593-0594-E1CB3EF1DC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5EEEEE-9DB7-6A2B-F740-501D67C0293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ED4944-9677-CB4B-9262-F35EC822D3E7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65D12E-4D69-40D4-3D94-4E11DFFCCA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8A15D4-FF15-3E36-C388-C599E6F085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6A3B47-C826-A646-ACDD-5F634FF1F8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6980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0947107F-9BC4-2503-0A28-DF8F88A40E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EEE7CB87-3AC9-D75A-0AD2-C484BE500AD0}"/>
              </a:ext>
            </a:extLst>
          </p:cNvPr>
          <p:cNvSpPr/>
          <p:nvPr/>
        </p:nvSpPr>
        <p:spPr>
          <a:xfrm>
            <a:off x="468923" y="1012032"/>
            <a:ext cx="756138" cy="7561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049EE730-A223-3696-E899-1B3F10F51402}"/>
              </a:ext>
            </a:extLst>
          </p:cNvPr>
          <p:cNvCxnSpPr>
            <a:cxnSpLocks/>
          </p:cNvCxnSpPr>
          <p:nvPr/>
        </p:nvCxnSpPr>
        <p:spPr>
          <a:xfrm>
            <a:off x="298938" y="1012032"/>
            <a:ext cx="0" cy="2614037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6D04E4CA-BD7C-4239-D873-F24951574B74}"/>
              </a:ext>
            </a:extLst>
          </p:cNvPr>
          <p:cNvSpPr/>
          <p:nvPr/>
        </p:nvSpPr>
        <p:spPr>
          <a:xfrm>
            <a:off x="1395045" y="1012032"/>
            <a:ext cx="2215662" cy="756138"/>
          </a:xfrm>
          <a:prstGeom prst="rect">
            <a:avLst/>
          </a:prstGeom>
          <a:solidFill>
            <a:srgbClr val="FF2E3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105584A2-87FB-5D86-6A96-875F9D335EEC}"/>
              </a:ext>
            </a:extLst>
          </p:cNvPr>
          <p:cNvSpPr txBox="1">
            <a:spLocks/>
          </p:cNvSpPr>
          <p:nvPr/>
        </p:nvSpPr>
        <p:spPr>
          <a:xfrm>
            <a:off x="1591407" y="1195752"/>
            <a:ext cx="1758462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b="1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MATHS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AF3E50B2-7472-6F09-1D30-B1411EAA3E92}"/>
              </a:ext>
            </a:extLst>
          </p:cNvPr>
          <p:cNvSpPr txBox="1">
            <a:spLocks/>
          </p:cNvSpPr>
          <p:nvPr/>
        </p:nvSpPr>
        <p:spPr>
          <a:xfrm>
            <a:off x="553914" y="3295094"/>
            <a:ext cx="3182813" cy="51178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6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Polygons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E1D286B-CBBF-315B-D0AE-400B895AD62A}"/>
              </a:ext>
            </a:extLst>
          </p:cNvPr>
          <p:cNvSpPr txBox="1"/>
          <p:nvPr/>
        </p:nvSpPr>
        <p:spPr>
          <a:xfrm>
            <a:off x="492369" y="1169376"/>
            <a:ext cx="709246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900" b="1" i="0" u="none" strike="noStrike" kern="1200" cap="none" spc="0" normalizeH="0" baseline="0" noProof="0">
                <a:ln>
                  <a:noFill/>
                </a:ln>
                <a:solidFill>
                  <a:srgbClr val="FF2E30"/>
                </a:solidFill>
                <a:effectLst/>
                <a:uLnTx/>
                <a:uFillTx/>
                <a:latin typeface="Poppins"/>
                <a:ea typeface="+mj-ea"/>
                <a:cs typeface="Poppins"/>
              </a:rPr>
              <a:t>Y4</a:t>
            </a:r>
            <a:endParaRPr kumimoji="0" lang="en-GB" sz="2900" b="1" i="0" u="none" strike="noStrike" kern="1200" cap="none" spc="0" normalizeH="0" baseline="0" noProof="0" dirty="0">
              <a:ln>
                <a:noFill/>
              </a:ln>
              <a:solidFill>
                <a:srgbClr val="FF2E30"/>
              </a:solidFill>
              <a:effectLst/>
              <a:uLnTx/>
              <a:uFillTx/>
              <a:latin typeface="Poppins" pitchFamily="2" charset="77"/>
              <a:ea typeface="+mj-ea"/>
              <a:cs typeface="Poppi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41507324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016117D-791D-40B4-7C10-D45FCFA915C3}"/>
              </a:ext>
            </a:extLst>
          </p:cNvPr>
          <p:cNvSpPr txBox="1">
            <a:spLocks/>
          </p:cNvSpPr>
          <p:nvPr/>
        </p:nvSpPr>
        <p:spPr>
          <a:xfrm>
            <a:off x="131884" y="77296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1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Polygons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0DA309F-6E05-FE73-3CC4-1FB99FD178E6}"/>
              </a:ext>
            </a:extLst>
          </p:cNvPr>
          <p:cNvSpPr txBox="1"/>
          <p:nvPr/>
        </p:nvSpPr>
        <p:spPr>
          <a:xfrm>
            <a:off x="131884" y="933177"/>
            <a:ext cx="9144000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itchFamily="2" charset="77"/>
                <a:ea typeface="+mj-ea"/>
                <a:cs typeface="Poppins" pitchFamily="2" charset="77"/>
              </a:rPr>
              <a:t>Key Information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D12B94C-5DD0-5E67-CC64-7105B0347D40}"/>
              </a:ext>
            </a:extLst>
          </p:cNvPr>
          <p:cNvSpPr txBox="1"/>
          <p:nvPr/>
        </p:nvSpPr>
        <p:spPr>
          <a:xfrm>
            <a:off x="148856" y="1802332"/>
            <a:ext cx="11544407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A </a:t>
            </a:r>
            <a:r>
              <a:rPr kumimoji="0" lang="en-GB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polygon</a:t>
            </a: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 is a 2D shape that has three or more straight sides. </a:t>
            </a: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00FFFF"/>
                </a:highlight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An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angle </a:t>
            </a: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is when two sides of a shape meet or intersect.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A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regular shape </a:t>
            </a: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is a shape whose sides and angles are all equal.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An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irregular shape </a:t>
            </a: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is a shape whose sides and angles are different sizes.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4087959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016117D-791D-40B4-7C10-D45FCFA915C3}"/>
              </a:ext>
            </a:extLst>
          </p:cNvPr>
          <p:cNvSpPr txBox="1">
            <a:spLocks/>
          </p:cNvSpPr>
          <p:nvPr/>
        </p:nvSpPr>
        <p:spPr>
          <a:xfrm>
            <a:off x="131884" y="77296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Polygons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972AAF6-2DCF-5F79-E4C0-21E46667513D}"/>
              </a:ext>
            </a:extLst>
          </p:cNvPr>
          <p:cNvSpPr txBox="1"/>
          <p:nvPr/>
        </p:nvSpPr>
        <p:spPr>
          <a:xfrm>
            <a:off x="131884" y="2074474"/>
            <a:ext cx="11561379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Let’s start with a question about recognising and describing 2D shapes, which is linked to the new learning later in this lesson. 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Poppins" panose="00000500000000000000" pitchFamily="2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Poppins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73144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016117D-791D-40B4-7C10-D45FCFA915C3}"/>
              </a:ext>
            </a:extLst>
          </p:cNvPr>
          <p:cNvSpPr txBox="1">
            <a:spLocks/>
          </p:cNvSpPr>
          <p:nvPr/>
        </p:nvSpPr>
        <p:spPr>
          <a:xfrm>
            <a:off x="131884" y="77296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Polygons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756A1FF-7D00-8826-509E-79C2423D83D7}"/>
              </a:ext>
            </a:extLst>
          </p:cNvPr>
          <p:cNvSpPr/>
          <p:nvPr/>
        </p:nvSpPr>
        <p:spPr>
          <a:xfrm>
            <a:off x="3727056" y="2840440"/>
            <a:ext cx="1800000" cy="1800000"/>
          </a:xfrm>
          <a:prstGeom prst="rect">
            <a:avLst/>
          </a:prstGeom>
          <a:solidFill>
            <a:srgbClr val="00ABC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03AC368-51A5-51FC-FD37-0D33DC18FDAF}"/>
              </a:ext>
            </a:extLst>
          </p:cNvPr>
          <p:cNvSpPr/>
          <p:nvPr/>
        </p:nvSpPr>
        <p:spPr>
          <a:xfrm>
            <a:off x="9110444" y="3921620"/>
            <a:ext cx="2477966" cy="718820"/>
          </a:xfrm>
          <a:prstGeom prst="rect">
            <a:avLst/>
          </a:prstGeom>
          <a:solidFill>
            <a:srgbClr val="CD80B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Hexagon 6">
            <a:extLst>
              <a:ext uri="{FF2B5EF4-FFF2-40B4-BE49-F238E27FC236}">
                <a16:creationId xmlns:a16="http://schemas.microsoft.com/office/drawing/2014/main" id="{4E6D6625-CCB0-5E86-5BFE-D3FE21029169}"/>
              </a:ext>
            </a:extLst>
          </p:cNvPr>
          <p:cNvSpPr/>
          <p:nvPr/>
        </p:nvSpPr>
        <p:spPr>
          <a:xfrm>
            <a:off x="466052" y="2727154"/>
            <a:ext cx="2159999" cy="1913286"/>
          </a:xfrm>
          <a:prstGeom prst="hexagon">
            <a:avLst/>
          </a:prstGeom>
          <a:solidFill>
            <a:srgbClr val="9ADCA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Isosceles Triangle 7">
            <a:extLst>
              <a:ext uri="{FF2B5EF4-FFF2-40B4-BE49-F238E27FC236}">
                <a16:creationId xmlns:a16="http://schemas.microsoft.com/office/drawing/2014/main" id="{85A906B4-7472-4C05-7A43-34C5CE0EBB3E}"/>
              </a:ext>
            </a:extLst>
          </p:cNvPr>
          <p:cNvSpPr>
            <a:spLocks noChangeAspect="1"/>
          </p:cNvSpPr>
          <p:nvPr/>
        </p:nvSpPr>
        <p:spPr>
          <a:xfrm>
            <a:off x="6776486" y="2228204"/>
            <a:ext cx="1349762" cy="2450752"/>
          </a:xfrm>
          <a:prstGeom prst="triangle">
            <a:avLst/>
          </a:prstGeom>
          <a:solidFill>
            <a:srgbClr val="FFB8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0A0B79B-6E95-0596-DE11-E221A1C8C003}"/>
              </a:ext>
            </a:extLst>
          </p:cNvPr>
          <p:cNvSpPr txBox="1"/>
          <p:nvPr/>
        </p:nvSpPr>
        <p:spPr>
          <a:xfrm>
            <a:off x="131884" y="1121613"/>
            <a:ext cx="11561379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Order the shapes according to the number of lines of symmetry they have in ascending order.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9110234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016117D-791D-40B4-7C10-D45FCFA915C3}"/>
              </a:ext>
            </a:extLst>
          </p:cNvPr>
          <p:cNvSpPr txBox="1">
            <a:spLocks/>
          </p:cNvSpPr>
          <p:nvPr/>
        </p:nvSpPr>
        <p:spPr>
          <a:xfrm>
            <a:off x="131884" y="77296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Polygons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E2DCAD5-76CD-3603-C358-6B4470783223}"/>
              </a:ext>
            </a:extLst>
          </p:cNvPr>
          <p:cNvSpPr/>
          <p:nvPr/>
        </p:nvSpPr>
        <p:spPr>
          <a:xfrm>
            <a:off x="6736956" y="2840440"/>
            <a:ext cx="1800000" cy="1800000"/>
          </a:xfrm>
          <a:prstGeom prst="rect">
            <a:avLst/>
          </a:prstGeom>
          <a:solidFill>
            <a:srgbClr val="00ABC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7766E18-E57E-24C5-AD25-940E46DF6BAE}"/>
              </a:ext>
            </a:extLst>
          </p:cNvPr>
          <p:cNvSpPr/>
          <p:nvPr/>
        </p:nvSpPr>
        <p:spPr>
          <a:xfrm>
            <a:off x="3084294" y="3921620"/>
            <a:ext cx="2477966" cy="718820"/>
          </a:xfrm>
          <a:prstGeom prst="rect">
            <a:avLst/>
          </a:prstGeom>
          <a:solidFill>
            <a:srgbClr val="CD80B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Hexagon 15">
            <a:extLst>
              <a:ext uri="{FF2B5EF4-FFF2-40B4-BE49-F238E27FC236}">
                <a16:creationId xmlns:a16="http://schemas.microsoft.com/office/drawing/2014/main" id="{B31AE2C4-6F3E-AD49-2D60-8BA383BEE7A0}"/>
              </a:ext>
            </a:extLst>
          </p:cNvPr>
          <p:cNvSpPr/>
          <p:nvPr/>
        </p:nvSpPr>
        <p:spPr>
          <a:xfrm>
            <a:off x="9711652" y="2727154"/>
            <a:ext cx="2159999" cy="1913286"/>
          </a:xfrm>
          <a:prstGeom prst="hexagon">
            <a:avLst/>
          </a:prstGeom>
          <a:solidFill>
            <a:srgbClr val="9ADCA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9AC5B0EE-7E48-352A-8532-553D652B1E47}"/>
              </a:ext>
            </a:extLst>
          </p:cNvPr>
          <p:cNvSpPr>
            <a:spLocks noChangeAspect="1"/>
          </p:cNvSpPr>
          <p:nvPr/>
        </p:nvSpPr>
        <p:spPr>
          <a:xfrm>
            <a:off x="559836" y="2228204"/>
            <a:ext cx="1349762" cy="2450752"/>
          </a:xfrm>
          <a:prstGeom prst="triangle">
            <a:avLst/>
          </a:prstGeom>
          <a:solidFill>
            <a:srgbClr val="FFB8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8E7DC946-1256-1F72-E794-D732AA52F3A8}"/>
              </a:ext>
            </a:extLst>
          </p:cNvPr>
          <p:cNvSpPr txBox="1"/>
          <p:nvPr/>
        </p:nvSpPr>
        <p:spPr>
          <a:xfrm>
            <a:off x="513992" y="5019690"/>
            <a:ext cx="29721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F7675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1 line of</a:t>
            </a:r>
          </a:p>
          <a:p>
            <a:r>
              <a:rPr lang="en-GB" sz="2400" dirty="0">
                <a:solidFill>
                  <a:srgbClr val="F7675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symmetry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51E85FE0-AF34-6869-78A5-B956AB238598}"/>
              </a:ext>
            </a:extLst>
          </p:cNvPr>
          <p:cNvSpPr txBox="1"/>
          <p:nvPr/>
        </p:nvSpPr>
        <p:spPr>
          <a:xfrm>
            <a:off x="3486150" y="5019690"/>
            <a:ext cx="29721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F7675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2 lines of</a:t>
            </a:r>
          </a:p>
          <a:p>
            <a:r>
              <a:rPr lang="en-GB" sz="2400" dirty="0">
                <a:solidFill>
                  <a:srgbClr val="F7675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symmetry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DBAB3C49-BC97-FC08-4B50-72AB08B8478F}"/>
              </a:ext>
            </a:extLst>
          </p:cNvPr>
          <p:cNvSpPr txBox="1"/>
          <p:nvPr/>
        </p:nvSpPr>
        <p:spPr>
          <a:xfrm>
            <a:off x="6819506" y="5019690"/>
            <a:ext cx="29721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F7675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4 lines of</a:t>
            </a:r>
          </a:p>
          <a:p>
            <a:r>
              <a:rPr lang="en-GB" sz="2400" dirty="0">
                <a:solidFill>
                  <a:srgbClr val="F7675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symmetry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D2C03D65-A8C7-B2B3-17F0-83330AE34617}"/>
              </a:ext>
            </a:extLst>
          </p:cNvPr>
          <p:cNvSpPr txBox="1"/>
          <p:nvPr/>
        </p:nvSpPr>
        <p:spPr>
          <a:xfrm>
            <a:off x="9937320" y="5019690"/>
            <a:ext cx="18863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F7675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6 lines of</a:t>
            </a:r>
          </a:p>
          <a:p>
            <a:r>
              <a:rPr lang="en-GB" sz="2400" dirty="0">
                <a:solidFill>
                  <a:srgbClr val="F7675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symmetry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0402FA1-79D7-7578-264E-C0169EBB2683}"/>
              </a:ext>
            </a:extLst>
          </p:cNvPr>
          <p:cNvSpPr txBox="1"/>
          <p:nvPr/>
        </p:nvSpPr>
        <p:spPr>
          <a:xfrm>
            <a:off x="131884" y="1121613"/>
            <a:ext cx="11561379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Order the shapes according to the number of lines of symmetry they have in ascending order.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301252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016117D-791D-40B4-7C10-D45FCFA915C3}"/>
              </a:ext>
            </a:extLst>
          </p:cNvPr>
          <p:cNvSpPr txBox="1">
            <a:spLocks/>
          </p:cNvSpPr>
          <p:nvPr/>
        </p:nvSpPr>
        <p:spPr>
          <a:xfrm>
            <a:off x="131884" y="77296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Polygons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D0123CD-D650-2996-0EB4-B0BB9EE1BEDB}"/>
              </a:ext>
            </a:extLst>
          </p:cNvPr>
          <p:cNvSpPr txBox="1"/>
          <p:nvPr/>
        </p:nvSpPr>
        <p:spPr>
          <a:xfrm>
            <a:off x="131884" y="2085361"/>
            <a:ext cx="11561379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Now that we are ready to move on, we can learn about polygons.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Poppins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33744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016117D-791D-40B4-7C10-D45FCFA915C3}"/>
              </a:ext>
            </a:extLst>
          </p:cNvPr>
          <p:cNvSpPr txBox="1">
            <a:spLocks/>
          </p:cNvSpPr>
          <p:nvPr/>
        </p:nvSpPr>
        <p:spPr>
          <a:xfrm>
            <a:off x="131884" y="77296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Polygons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DD1CBA3B-1D14-2DE7-F949-5321FCC9B64F}"/>
              </a:ext>
            </a:extLst>
          </p:cNvPr>
          <p:cNvSpPr txBox="1">
            <a:spLocks/>
          </p:cNvSpPr>
          <p:nvPr/>
        </p:nvSpPr>
        <p:spPr>
          <a:xfrm>
            <a:off x="131884" y="5027193"/>
            <a:ext cx="11561379" cy="14183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en-GB" dirty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All of these shapes are known as polygons.</a:t>
            </a:r>
          </a:p>
          <a:p>
            <a:pPr algn="l">
              <a:lnSpc>
                <a:spcPct val="100000"/>
              </a:lnSpc>
            </a:pPr>
            <a:r>
              <a:rPr lang="en-GB" dirty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A polygon is a flat 2D shape with straight sides that</a:t>
            </a:r>
            <a:br>
              <a:rPr lang="en-GB" dirty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</a:br>
            <a:r>
              <a:rPr lang="en-GB" dirty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join together.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B176C29-1D6F-88EA-020B-6C84AB3D5C19}"/>
              </a:ext>
            </a:extLst>
          </p:cNvPr>
          <p:cNvSpPr/>
          <p:nvPr/>
        </p:nvSpPr>
        <p:spPr>
          <a:xfrm>
            <a:off x="7829550" y="2586458"/>
            <a:ext cx="3532243" cy="1186017"/>
          </a:xfrm>
          <a:prstGeom prst="rect">
            <a:avLst/>
          </a:prstGeom>
          <a:solidFill>
            <a:srgbClr val="FFB8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Diamond 9">
            <a:extLst>
              <a:ext uri="{FF2B5EF4-FFF2-40B4-BE49-F238E27FC236}">
                <a16:creationId xmlns:a16="http://schemas.microsoft.com/office/drawing/2014/main" id="{2DFC5E14-CFFF-292E-F206-72D2D01A5BC2}"/>
              </a:ext>
            </a:extLst>
          </p:cNvPr>
          <p:cNvSpPr/>
          <p:nvPr/>
        </p:nvSpPr>
        <p:spPr>
          <a:xfrm>
            <a:off x="1058806" y="2288513"/>
            <a:ext cx="2193973" cy="1781907"/>
          </a:xfrm>
          <a:prstGeom prst="diamond">
            <a:avLst/>
          </a:prstGeom>
          <a:solidFill>
            <a:srgbClr val="9ADCA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Flowchart: Manual Input 13">
            <a:extLst>
              <a:ext uri="{FF2B5EF4-FFF2-40B4-BE49-F238E27FC236}">
                <a16:creationId xmlns:a16="http://schemas.microsoft.com/office/drawing/2014/main" id="{844AE04E-7C58-742D-ECCD-7E99C0ECDFD0}"/>
              </a:ext>
            </a:extLst>
          </p:cNvPr>
          <p:cNvSpPr/>
          <p:nvPr/>
        </p:nvSpPr>
        <p:spPr>
          <a:xfrm>
            <a:off x="4561116" y="2640439"/>
            <a:ext cx="1960098" cy="1078054"/>
          </a:xfrm>
          <a:prstGeom prst="flowChartManualInput">
            <a:avLst/>
          </a:prstGeom>
          <a:solidFill>
            <a:srgbClr val="CD80B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8">
            <a:extLst>
              <a:ext uri="{FF2B5EF4-FFF2-40B4-BE49-F238E27FC236}">
                <a16:creationId xmlns:a16="http://schemas.microsoft.com/office/drawing/2014/main" id="{D31781C3-D785-17A9-9547-875CFBFAC0E6}"/>
              </a:ext>
            </a:extLst>
          </p:cNvPr>
          <p:cNvSpPr txBox="1"/>
          <p:nvPr/>
        </p:nvSpPr>
        <p:spPr>
          <a:xfrm>
            <a:off x="8726515" y="4879307"/>
            <a:ext cx="2966748" cy="369332"/>
          </a:xfrm>
          <a:prstGeom prst="rect">
            <a:avLst/>
          </a:prstGeom>
          <a:solidFill>
            <a:srgbClr val="00B2CE"/>
          </a:solidFill>
          <a:ln w="38100">
            <a:solidFill>
              <a:srgbClr val="00B2CE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oppins Medium" pitchFamily="2" charset="77"/>
                <a:ea typeface="+mn-ea"/>
                <a:cs typeface="Poppins Medium" pitchFamily="2" charset="77"/>
              </a:rPr>
              <a:t>Note</a:t>
            </a:r>
          </a:p>
        </p:txBody>
      </p:sp>
      <p:sp>
        <p:nvSpPr>
          <p:cNvPr id="6" name="TextBox 11">
            <a:extLst>
              <a:ext uri="{FF2B5EF4-FFF2-40B4-BE49-F238E27FC236}">
                <a16:creationId xmlns:a16="http://schemas.microsoft.com/office/drawing/2014/main" id="{2DFAEE83-6777-71CC-F59F-1FF0D880C386}"/>
              </a:ext>
            </a:extLst>
          </p:cNvPr>
          <p:cNvSpPr txBox="1"/>
          <p:nvPr/>
        </p:nvSpPr>
        <p:spPr>
          <a:xfrm>
            <a:off x="8726515" y="5248639"/>
            <a:ext cx="2966748" cy="956773"/>
          </a:xfrm>
          <a:prstGeom prst="rect">
            <a:avLst/>
          </a:prstGeom>
          <a:solidFill>
            <a:srgbClr val="FFF8EA"/>
          </a:solidFill>
          <a:ln w="38100">
            <a:solidFill>
              <a:srgbClr val="00B2CE"/>
            </a:solidFill>
          </a:ln>
        </p:spPr>
        <p:txBody>
          <a:bodyPr wrap="square" lIns="144000" tIns="108000" rIns="144000" bIns="108000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A circle is not a polygon because it does not have straight sides.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B95EDB4-092B-F216-37B6-B3A3F6D4AE43}"/>
              </a:ext>
            </a:extLst>
          </p:cNvPr>
          <p:cNvSpPr txBox="1"/>
          <p:nvPr/>
        </p:nvSpPr>
        <p:spPr>
          <a:xfrm>
            <a:off x="131884" y="1121613"/>
            <a:ext cx="11561379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Shapes can often be grouped together based on their properties.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7445212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016117D-791D-40B4-7C10-D45FCFA915C3}"/>
              </a:ext>
            </a:extLst>
          </p:cNvPr>
          <p:cNvSpPr txBox="1">
            <a:spLocks/>
          </p:cNvSpPr>
          <p:nvPr/>
        </p:nvSpPr>
        <p:spPr>
          <a:xfrm>
            <a:off x="131884" y="77296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Polygons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DD1CBA3B-1D14-2DE7-F949-5321FCC9B64F}"/>
              </a:ext>
            </a:extLst>
          </p:cNvPr>
          <p:cNvSpPr txBox="1">
            <a:spLocks/>
          </p:cNvSpPr>
          <p:nvPr/>
        </p:nvSpPr>
        <p:spPr>
          <a:xfrm>
            <a:off x="131884" y="5027193"/>
            <a:ext cx="11561379" cy="14183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endParaRPr lang="en-GB" dirty="0">
              <a:solidFill>
                <a:srgbClr val="000000"/>
              </a:solidFill>
              <a:latin typeface="Poppins" pitchFamily="2" charset="77"/>
              <a:cs typeface="Poppins" pitchFamily="2" charset="77"/>
            </a:endParaRPr>
          </a:p>
          <a:p>
            <a:pPr algn="l">
              <a:lnSpc>
                <a:spcPct val="100000"/>
              </a:lnSpc>
            </a:pPr>
            <a:r>
              <a:rPr lang="en-GB" dirty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What other shape names end with ‘-</a:t>
            </a:r>
            <a:r>
              <a:rPr lang="en-GB" dirty="0" err="1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gon</a:t>
            </a:r>
            <a:r>
              <a:rPr lang="en-GB" dirty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’?</a:t>
            </a:r>
            <a:endParaRPr lang="en-GB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0F29224E-99A0-F150-DD4C-7A6CF96193F3}"/>
              </a:ext>
            </a:extLst>
          </p:cNvPr>
          <p:cNvSpPr/>
          <p:nvPr/>
        </p:nvSpPr>
        <p:spPr>
          <a:xfrm>
            <a:off x="899808" y="3086100"/>
            <a:ext cx="3615041" cy="91440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‘poly-’ means many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68BD5DBC-DF2E-4989-33A5-699602294981}"/>
              </a:ext>
            </a:extLst>
          </p:cNvPr>
          <p:cNvSpPr/>
          <p:nvPr/>
        </p:nvSpPr>
        <p:spPr>
          <a:xfrm>
            <a:off x="7620648" y="3086100"/>
            <a:ext cx="3615041" cy="91440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‘-</a:t>
            </a:r>
            <a:r>
              <a:rPr lang="en-GB" sz="2400" dirty="0" err="1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gon</a:t>
            </a:r>
            <a:r>
              <a:rPr lang="en-GB" sz="2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’ means angled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541CE37-2F24-57C6-C4AE-04F4C2E9F045}"/>
              </a:ext>
            </a:extLst>
          </p:cNvPr>
          <p:cNvSpPr txBox="1"/>
          <p:nvPr/>
        </p:nvSpPr>
        <p:spPr>
          <a:xfrm>
            <a:off x="131884" y="1121613"/>
            <a:ext cx="11561379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The word ‘polygon’ derives from the Greek language.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5822567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016117D-791D-40B4-7C10-D45FCFA915C3}"/>
              </a:ext>
            </a:extLst>
          </p:cNvPr>
          <p:cNvSpPr txBox="1">
            <a:spLocks/>
          </p:cNvSpPr>
          <p:nvPr/>
        </p:nvSpPr>
        <p:spPr>
          <a:xfrm>
            <a:off x="131884" y="77296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Polygons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DD1CBA3B-1D14-2DE7-F949-5321FCC9B64F}"/>
              </a:ext>
            </a:extLst>
          </p:cNvPr>
          <p:cNvSpPr txBox="1">
            <a:spLocks/>
          </p:cNvSpPr>
          <p:nvPr/>
        </p:nvSpPr>
        <p:spPr>
          <a:xfrm>
            <a:off x="131884" y="5027193"/>
            <a:ext cx="11561379" cy="14183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endParaRPr lang="en-GB" dirty="0">
              <a:solidFill>
                <a:srgbClr val="000000"/>
              </a:solidFill>
              <a:latin typeface="Poppins" pitchFamily="2" charset="77"/>
              <a:cs typeface="Poppins" pitchFamily="2" charset="77"/>
            </a:endParaRPr>
          </a:p>
          <a:p>
            <a:pPr algn="l">
              <a:lnSpc>
                <a:spcPct val="100000"/>
              </a:lnSpc>
            </a:pPr>
            <a:r>
              <a:rPr lang="en-GB" dirty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To help us remember how many sides and angles each shape has, we can link their names to other words that we know.</a:t>
            </a:r>
            <a:endParaRPr lang="en-GB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2" name="Hexagon 1">
            <a:extLst>
              <a:ext uri="{FF2B5EF4-FFF2-40B4-BE49-F238E27FC236}">
                <a16:creationId xmlns:a16="http://schemas.microsoft.com/office/drawing/2014/main" id="{804227EE-97E0-5FF1-1162-80471C5B0001}"/>
              </a:ext>
            </a:extLst>
          </p:cNvPr>
          <p:cNvSpPr/>
          <p:nvPr/>
        </p:nvSpPr>
        <p:spPr>
          <a:xfrm>
            <a:off x="4961722" y="2472686"/>
            <a:ext cx="2159999" cy="1913286"/>
          </a:xfrm>
          <a:prstGeom prst="hexagon">
            <a:avLst/>
          </a:prstGeom>
          <a:solidFill>
            <a:srgbClr val="9ADCA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Pentagon 4">
            <a:extLst>
              <a:ext uri="{FF2B5EF4-FFF2-40B4-BE49-F238E27FC236}">
                <a16:creationId xmlns:a16="http://schemas.microsoft.com/office/drawing/2014/main" id="{5940C5C1-3595-A136-03D6-38D3151F0360}"/>
              </a:ext>
            </a:extLst>
          </p:cNvPr>
          <p:cNvSpPr/>
          <p:nvPr/>
        </p:nvSpPr>
        <p:spPr>
          <a:xfrm>
            <a:off x="1062639" y="2449280"/>
            <a:ext cx="2058102" cy="1960098"/>
          </a:xfrm>
          <a:prstGeom prst="pentagon">
            <a:avLst/>
          </a:prstGeom>
          <a:solidFill>
            <a:srgbClr val="FFB8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ctagon 5">
            <a:extLst>
              <a:ext uri="{FF2B5EF4-FFF2-40B4-BE49-F238E27FC236}">
                <a16:creationId xmlns:a16="http://schemas.microsoft.com/office/drawing/2014/main" id="{2F5110D0-E980-F6F5-2C12-717D781851F5}"/>
              </a:ext>
            </a:extLst>
          </p:cNvPr>
          <p:cNvSpPr/>
          <p:nvPr/>
        </p:nvSpPr>
        <p:spPr>
          <a:xfrm>
            <a:off x="8962703" y="2449280"/>
            <a:ext cx="1960098" cy="1960098"/>
          </a:xfrm>
          <a:prstGeom prst="octagon">
            <a:avLst/>
          </a:prstGeom>
          <a:solidFill>
            <a:srgbClr val="CD80B9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935A6B8-5A8A-2C5D-7AA2-62A7AF4212FA}"/>
              </a:ext>
            </a:extLst>
          </p:cNvPr>
          <p:cNvSpPr txBox="1"/>
          <p:nvPr/>
        </p:nvSpPr>
        <p:spPr>
          <a:xfrm>
            <a:off x="131884" y="1121613"/>
            <a:ext cx="11561379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F7675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Pentagon, hexagon and octagon all end with ‘-gon’.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5037120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016117D-791D-40B4-7C10-D45FCFA915C3}"/>
              </a:ext>
            </a:extLst>
          </p:cNvPr>
          <p:cNvSpPr txBox="1">
            <a:spLocks/>
          </p:cNvSpPr>
          <p:nvPr/>
        </p:nvSpPr>
        <p:spPr>
          <a:xfrm>
            <a:off x="131884" y="77296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Polygons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DD1CBA3B-1D14-2DE7-F949-5321FCC9B64F}"/>
              </a:ext>
            </a:extLst>
          </p:cNvPr>
          <p:cNvSpPr txBox="1">
            <a:spLocks/>
          </p:cNvSpPr>
          <p:nvPr/>
        </p:nvSpPr>
        <p:spPr>
          <a:xfrm>
            <a:off x="131884" y="5209827"/>
            <a:ext cx="11561379" cy="123575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en-GB" dirty="0">
                <a:latin typeface="Poppins" pitchFamily="2" charset="77"/>
                <a:cs typeface="Poppins" pitchFamily="2" charset="77"/>
              </a:rPr>
              <a:t>In athletics, a competition with three different events is known as a triathlon. </a:t>
            </a:r>
          </a:p>
        </p:txBody>
      </p:sp>
      <p:sp>
        <p:nvSpPr>
          <p:cNvPr id="6" name="Isosceles Triangle 5">
            <a:extLst>
              <a:ext uri="{FF2B5EF4-FFF2-40B4-BE49-F238E27FC236}">
                <a16:creationId xmlns:a16="http://schemas.microsoft.com/office/drawing/2014/main" id="{959B73CB-78A7-D9F0-2D41-77F816F7D1C0}"/>
              </a:ext>
            </a:extLst>
          </p:cNvPr>
          <p:cNvSpPr/>
          <p:nvPr/>
        </p:nvSpPr>
        <p:spPr>
          <a:xfrm>
            <a:off x="4796042" y="2105025"/>
            <a:ext cx="2376283" cy="2462007"/>
          </a:xfrm>
          <a:prstGeom prst="triangle">
            <a:avLst/>
          </a:prstGeom>
          <a:solidFill>
            <a:srgbClr val="9ADCA4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A5E98BD-83CF-5F96-FDE7-9301F54CC077}"/>
              </a:ext>
            </a:extLst>
          </p:cNvPr>
          <p:cNvSpPr txBox="1"/>
          <p:nvPr/>
        </p:nvSpPr>
        <p:spPr>
          <a:xfrm>
            <a:off x="131884" y="1121613"/>
            <a:ext cx="11561379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A triangle has three sides and three angles. </a:t>
            </a: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The prefix ‘tri-’ means three.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37823649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016117D-791D-40B4-7C10-D45FCFA915C3}"/>
              </a:ext>
            </a:extLst>
          </p:cNvPr>
          <p:cNvSpPr txBox="1">
            <a:spLocks/>
          </p:cNvSpPr>
          <p:nvPr/>
        </p:nvSpPr>
        <p:spPr>
          <a:xfrm>
            <a:off x="131884" y="77296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Polygons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DD1CBA3B-1D14-2DE7-F949-5321FCC9B64F}"/>
              </a:ext>
            </a:extLst>
          </p:cNvPr>
          <p:cNvSpPr txBox="1">
            <a:spLocks/>
          </p:cNvSpPr>
          <p:nvPr/>
        </p:nvSpPr>
        <p:spPr>
          <a:xfrm>
            <a:off x="131884" y="5209827"/>
            <a:ext cx="11561379" cy="123575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en-GB" dirty="0">
                <a:latin typeface="Poppins" pitchFamily="2" charset="77"/>
                <a:cs typeface="Poppins" pitchFamily="2" charset="77"/>
              </a:rPr>
              <a:t>In athletics, a competition with five different events is known as a pentathlon. </a:t>
            </a:r>
          </a:p>
        </p:txBody>
      </p:sp>
      <p:sp>
        <p:nvSpPr>
          <p:cNvPr id="5" name="Pentagon 4">
            <a:extLst>
              <a:ext uri="{FF2B5EF4-FFF2-40B4-BE49-F238E27FC236}">
                <a16:creationId xmlns:a16="http://schemas.microsoft.com/office/drawing/2014/main" id="{5940C5C1-3595-A136-03D6-38D3151F0360}"/>
              </a:ext>
            </a:extLst>
          </p:cNvPr>
          <p:cNvSpPr/>
          <p:nvPr/>
        </p:nvSpPr>
        <p:spPr>
          <a:xfrm>
            <a:off x="4626346" y="2190076"/>
            <a:ext cx="2536453" cy="2533324"/>
          </a:xfrm>
          <a:prstGeom prst="pentagon">
            <a:avLst/>
          </a:prstGeom>
          <a:solidFill>
            <a:srgbClr val="FFB8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485BD81-528B-C1D8-7C32-C2AC1700AF88}"/>
              </a:ext>
            </a:extLst>
          </p:cNvPr>
          <p:cNvSpPr txBox="1"/>
          <p:nvPr/>
        </p:nvSpPr>
        <p:spPr>
          <a:xfrm>
            <a:off x="131884" y="1121613"/>
            <a:ext cx="11561379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A pentagon has five sides and five angles. </a:t>
            </a: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The prefix ‘pent-’ means five.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352673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3E09E0F2-A48D-7969-0698-A506745CEC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7016117D-791D-40B4-7C10-D45FCFA915C3}"/>
              </a:ext>
            </a:extLst>
          </p:cNvPr>
          <p:cNvSpPr txBox="1">
            <a:spLocks/>
          </p:cNvSpPr>
          <p:nvPr/>
        </p:nvSpPr>
        <p:spPr>
          <a:xfrm>
            <a:off x="131884" y="77296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Polygons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DD1CBA3B-1D14-2DE7-F949-5321FCC9B64F}"/>
              </a:ext>
            </a:extLst>
          </p:cNvPr>
          <p:cNvSpPr txBox="1">
            <a:spLocks/>
          </p:cNvSpPr>
          <p:nvPr/>
        </p:nvSpPr>
        <p:spPr>
          <a:xfrm>
            <a:off x="131884" y="5209827"/>
            <a:ext cx="11561379" cy="123575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endParaRPr lang="en-GB" dirty="0">
              <a:latin typeface="Poppins" pitchFamily="2" charset="77"/>
              <a:cs typeface="Poppins" pitchFamily="2" charset="77"/>
            </a:endParaRPr>
          </a:p>
          <a:p>
            <a:pPr algn="l">
              <a:lnSpc>
                <a:spcPct val="100000"/>
              </a:lnSpc>
            </a:pPr>
            <a:r>
              <a:rPr lang="en-GB" dirty="0">
                <a:latin typeface="Poppins" pitchFamily="2" charset="77"/>
                <a:cs typeface="Poppins" pitchFamily="2" charset="77"/>
              </a:rPr>
              <a:t>As an octopus has eight tentacles, it is an easy way for us to remember how many sides and angles the shape has.</a:t>
            </a:r>
          </a:p>
        </p:txBody>
      </p:sp>
      <p:sp>
        <p:nvSpPr>
          <p:cNvPr id="2" name="Octagon 1">
            <a:extLst>
              <a:ext uri="{FF2B5EF4-FFF2-40B4-BE49-F238E27FC236}">
                <a16:creationId xmlns:a16="http://schemas.microsoft.com/office/drawing/2014/main" id="{5E3475AA-F7E2-883D-D06F-738943B4EE85}"/>
              </a:ext>
            </a:extLst>
          </p:cNvPr>
          <p:cNvSpPr/>
          <p:nvPr/>
        </p:nvSpPr>
        <p:spPr>
          <a:xfrm>
            <a:off x="1657662" y="2597150"/>
            <a:ext cx="2520637" cy="2368838"/>
          </a:xfrm>
          <a:prstGeom prst="octagon">
            <a:avLst/>
          </a:prstGeom>
          <a:solidFill>
            <a:srgbClr val="CD80B9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34A3467-4ED4-910F-1D36-2A13A4286EDC}"/>
              </a:ext>
            </a:extLst>
          </p:cNvPr>
          <p:cNvSpPr txBox="1"/>
          <p:nvPr/>
        </p:nvSpPr>
        <p:spPr>
          <a:xfrm>
            <a:off x="131884" y="1121613"/>
            <a:ext cx="11561379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An octagon has eight sides and eight angles. </a:t>
            </a: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The prefix ‘octo-’ means eight.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6489927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016117D-791D-40B4-7C10-D45FCFA915C3}"/>
              </a:ext>
            </a:extLst>
          </p:cNvPr>
          <p:cNvSpPr txBox="1">
            <a:spLocks/>
          </p:cNvSpPr>
          <p:nvPr/>
        </p:nvSpPr>
        <p:spPr>
          <a:xfrm>
            <a:off x="131884" y="77296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Polygons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DD1CBA3B-1D14-2DE7-F949-5321FCC9B64F}"/>
              </a:ext>
            </a:extLst>
          </p:cNvPr>
          <p:cNvSpPr txBox="1">
            <a:spLocks/>
          </p:cNvSpPr>
          <p:nvPr/>
        </p:nvSpPr>
        <p:spPr>
          <a:xfrm>
            <a:off x="131884" y="5027193"/>
            <a:ext cx="11561379" cy="14183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endParaRPr lang="en-GB" dirty="0">
              <a:solidFill>
                <a:srgbClr val="000000"/>
              </a:solidFill>
              <a:latin typeface="Poppins" pitchFamily="2" charset="77"/>
              <a:cs typeface="Poppins" pitchFamily="2" charset="77"/>
            </a:endParaRPr>
          </a:p>
          <a:p>
            <a:pPr algn="l">
              <a:lnSpc>
                <a:spcPct val="100000"/>
              </a:lnSpc>
            </a:pPr>
            <a:r>
              <a:rPr lang="en-GB" dirty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A square and an equilateral triangle are regular polygons. </a:t>
            </a:r>
          </a:p>
          <a:p>
            <a:pPr algn="l">
              <a:lnSpc>
                <a:spcPct val="100000"/>
              </a:lnSpc>
            </a:pPr>
            <a:r>
              <a:rPr lang="en-GB" dirty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What do you think this means?</a:t>
            </a:r>
            <a:endParaRPr lang="en-GB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4784BCD-11BD-92CF-0FA1-034D8DB163DF}"/>
              </a:ext>
            </a:extLst>
          </p:cNvPr>
          <p:cNvSpPr/>
          <p:nvPr/>
        </p:nvSpPr>
        <p:spPr>
          <a:xfrm>
            <a:off x="2666012" y="2540001"/>
            <a:ext cx="2160000" cy="2160000"/>
          </a:xfrm>
          <a:prstGeom prst="rect">
            <a:avLst/>
          </a:prstGeom>
          <a:solidFill>
            <a:srgbClr val="00ABC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Isosceles Triangle 8">
            <a:extLst>
              <a:ext uri="{FF2B5EF4-FFF2-40B4-BE49-F238E27FC236}">
                <a16:creationId xmlns:a16="http://schemas.microsoft.com/office/drawing/2014/main" id="{822F0182-4DC6-0ABC-9CFC-3090315B7CE8}"/>
              </a:ext>
            </a:extLst>
          </p:cNvPr>
          <p:cNvSpPr/>
          <p:nvPr/>
        </p:nvSpPr>
        <p:spPr>
          <a:xfrm>
            <a:off x="6929154" y="2540001"/>
            <a:ext cx="2331259" cy="2104615"/>
          </a:xfrm>
          <a:prstGeom prst="triangle">
            <a:avLst/>
          </a:prstGeom>
          <a:solidFill>
            <a:srgbClr val="FFB8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D1EDC09-78E8-A235-34A3-3A8DC3F1131C}"/>
              </a:ext>
            </a:extLst>
          </p:cNvPr>
          <p:cNvSpPr txBox="1"/>
          <p:nvPr/>
        </p:nvSpPr>
        <p:spPr>
          <a:xfrm>
            <a:off x="131884" y="1121613"/>
            <a:ext cx="11561379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We can also group polygons as regular or irregular.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4512172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016117D-791D-40B4-7C10-D45FCFA915C3}"/>
              </a:ext>
            </a:extLst>
          </p:cNvPr>
          <p:cNvSpPr txBox="1">
            <a:spLocks/>
          </p:cNvSpPr>
          <p:nvPr/>
        </p:nvSpPr>
        <p:spPr>
          <a:xfrm>
            <a:off x="131884" y="77296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Polygons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DD1CBA3B-1D14-2DE7-F949-5321FCC9B64F}"/>
              </a:ext>
            </a:extLst>
          </p:cNvPr>
          <p:cNvSpPr txBox="1">
            <a:spLocks/>
          </p:cNvSpPr>
          <p:nvPr/>
        </p:nvSpPr>
        <p:spPr>
          <a:xfrm>
            <a:off x="131884" y="5027193"/>
            <a:ext cx="11561379" cy="14183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endParaRPr lang="en-GB" dirty="0">
              <a:solidFill>
                <a:srgbClr val="000000"/>
              </a:solidFill>
              <a:latin typeface="Poppins" pitchFamily="2" charset="77"/>
              <a:cs typeface="Poppins" pitchFamily="2" charset="77"/>
            </a:endParaRPr>
          </a:p>
          <a:p>
            <a:pPr algn="l">
              <a:lnSpc>
                <a:spcPct val="100000"/>
              </a:lnSpc>
            </a:pPr>
            <a:r>
              <a:rPr lang="en-GB" dirty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What do you think is meant by the term ‘irregular’ polygon?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F45B2D76-8DDE-5A7B-549E-695F9F368F1B}"/>
              </a:ext>
            </a:extLst>
          </p:cNvPr>
          <p:cNvSpPr/>
          <p:nvPr/>
        </p:nvSpPr>
        <p:spPr>
          <a:xfrm>
            <a:off x="2668049" y="2542835"/>
            <a:ext cx="2160000" cy="2160000"/>
          </a:xfrm>
          <a:prstGeom prst="rect">
            <a:avLst/>
          </a:prstGeom>
          <a:solidFill>
            <a:srgbClr val="00ABC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22A6B133-5F1B-73AE-976B-B69D024197FC}"/>
              </a:ext>
            </a:extLst>
          </p:cNvPr>
          <p:cNvCxnSpPr>
            <a:cxnSpLocks/>
          </p:cNvCxnSpPr>
          <p:nvPr/>
        </p:nvCxnSpPr>
        <p:spPr>
          <a:xfrm>
            <a:off x="3759877" y="2370978"/>
            <a:ext cx="0" cy="36285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5EF2DDA1-76D8-F8E2-E134-40834BCDC289}"/>
              </a:ext>
            </a:extLst>
          </p:cNvPr>
          <p:cNvCxnSpPr>
            <a:cxnSpLocks/>
          </p:cNvCxnSpPr>
          <p:nvPr/>
        </p:nvCxnSpPr>
        <p:spPr>
          <a:xfrm>
            <a:off x="3759877" y="4521406"/>
            <a:ext cx="0" cy="36285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B1D9273E-E05E-7CA8-36E6-73BA9B4F7E22}"/>
              </a:ext>
            </a:extLst>
          </p:cNvPr>
          <p:cNvCxnSpPr>
            <a:cxnSpLocks/>
          </p:cNvCxnSpPr>
          <p:nvPr/>
        </p:nvCxnSpPr>
        <p:spPr>
          <a:xfrm rot="16200000">
            <a:off x="2668049" y="3441406"/>
            <a:ext cx="0" cy="36285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84D010C4-7385-0513-0CDF-6351114DCABC}"/>
              </a:ext>
            </a:extLst>
          </p:cNvPr>
          <p:cNvCxnSpPr>
            <a:cxnSpLocks/>
          </p:cNvCxnSpPr>
          <p:nvPr/>
        </p:nvCxnSpPr>
        <p:spPr>
          <a:xfrm rot="16200000">
            <a:off x="4823975" y="3441405"/>
            <a:ext cx="0" cy="36285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Isosceles Triangle 29">
            <a:extLst>
              <a:ext uri="{FF2B5EF4-FFF2-40B4-BE49-F238E27FC236}">
                <a16:creationId xmlns:a16="http://schemas.microsoft.com/office/drawing/2014/main" id="{B014B133-4BE5-1C69-4268-466F1A56BABE}"/>
              </a:ext>
            </a:extLst>
          </p:cNvPr>
          <p:cNvSpPr/>
          <p:nvPr/>
        </p:nvSpPr>
        <p:spPr>
          <a:xfrm>
            <a:off x="6929154" y="2540001"/>
            <a:ext cx="2331259" cy="2104615"/>
          </a:xfrm>
          <a:prstGeom prst="triangle">
            <a:avLst/>
          </a:prstGeom>
          <a:solidFill>
            <a:srgbClr val="FFB8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A9615E56-907B-C990-465E-8ACC2D3D6250}"/>
              </a:ext>
            </a:extLst>
          </p:cNvPr>
          <p:cNvCxnSpPr>
            <a:cxnSpLocks/>
          </p:cNvCxnSpPr>
          <p:nvPr/>
        </p:nvCxnSpPr>
        <p:spPr>
          <a:xfrm>
            <a:off x="8046657" y="4463187"/>
            <a:ext cx="0" cy="36285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0663FB5F-B6EC-5F09-257C-0B5DE9A1B26B}"/>
              </a:ext>
            </a:extLst>
          </p:cNvPr>
          <p:cNvCxnSpPr>
            <a:cxnSpLocks/>
          </p:cNvCxnSpPr>
          <p:nvPr/>
        </p:nvCxnSpPr>
        <p:spPr>
          <a:xfrm flipH="1">
            <a:off x="8529893" y="3504550"/>
            <a:ext cx="292823" cy="19128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E065F0FD-291F-2D34-05F5-9F57FAA3A846}"/>
              </a:ext>
            </a:extLst>
          </p:cNvPr>
          <p:cNvCxnSpPr>
            <a:cxnSpLocks/>
          </p:cNvCxnSpPr>
          <p:nvPr/>
        </p:nvCxnSpPr>
        <p:spPr>
          <a:xfrm>
            <a:off x="7355545" y="3504550"/>
            <a:ext cx="292823" cy="19128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880509C5-90AA-06B8-BF35-5E7AC318EAA5}"/>
              </a:ext>
            </a:extLst>
          </p:cNvPr>
          <p:cNvSpPr txBox="1"/>
          <p:nvPr/>
        </p:nvSpPr>
        <p:spPr>
          <a:xfrm>
            <a:off x="131884" y="1121613"/>
            <a:ext cx="11561379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F7675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A regular polygon is any polygon that has sides that are equal in length and angles that are all equal in size.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34298578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016117D-791D-40B4-7C10-D45FCFA915C3}"/>
              </a:ext>
            </a:extLst>
          </p:cNvPr>
          <p:cNvSpPr txBox="1">
            <a:spLocks/>
          </p:cNvSpPr>
          <p:nvPr/>
        </p:nvSpPr>
        <p:spPr>
          <a:xfrm>
            <a:off x="131884" y="77296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Polygons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DD1CBA3B-1D14-2DE7-F949-5321FCC9B64F}"/>
              </a:ext>
            </a:extLst>
          </p:cNvPr>
          <p:cNvSpPr txBox="1">
            <a:spLocks/>
          </p:cNvSpPr>
          <p:nvPr/>
        </p:nvSpPr>
        <p:spPr>
          <a:xfrm>
            <a:off x="131884" y="5027193"/>
            <a:ext cx="11561379" cy="14183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endParaRPr lang="en-GB" dirty="0">
              <a:solidFill>
                <a:srgbClr val="000000"/>
              </a:solidFill>
              <a:latin typeface="Poppins" pitchFamily="2" charset="77"/>
              <a:cs typeface="Poppins" pitchFamily="2" charset="77"/>
            </a:endParaRPr>
          </a:p>
          <a:p>
            <a:pPr algn="l">
              <a:lnSpc>
                <a:spcPct val="100000"/>
              </a:lnSpc>
            </a:pPr>
            <a:r>
              <a:rPr lang="en-GB" dirty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This shape is known as an irregular hexagon. Although its sides and angles are different sizes and lengths, it still has six sides and is therefore a hexagon.</a:t>
            </a:r>
            <a:endParaRPr lang="en-GB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2" name="Freeform: Shape 1">
            <a:extLst>
              <a:ext uri="{FF2B5EF4-FFF2-40B4-BE49-F238E27FC236}">
                <a16:creationId xmlns:a16="http://schemas.microsoft.com/office/drawing/2014/main" id="{8C80C2B6-5F84-0DCB-6C1B-08E1205D306C}"/>
              </a:ext>
            </a:extLst>
          </p:cNvPr>
          <p:cNvSpPr/>
          <p:nvPr/>
        </p:nvSpPr>
        <p:spPr>
          <a:xfrm>
            <a:off x="3977640" y="2261133"/>
            <a:ext cx="3451860" cy="2857500"/>
          </a:xfrm>
          <a:custGeom>
            <a:avLst/>
            <a:gdLst>
              <a:gd name="connsiteX0" fmla="*/ 0 w 3451860"/>
              <a:gd name="connsiteY0" fmla="*/ 537210 h 2857500"/>
              <a:gd name="connsiteX1" fmla="*/ 1348740 w 3451860"/>
              <a:gd name="connsiteY1" fmla="*/ 2857500 h 2857500"/>
              <a:gd name="connsiteX2" fmla="*/ 3337560 w 3451860"/>
              <a:gd name="connsiteY2" fmla="*/ 1828800 h 2857500"/>
              <a:gd name="connsiteX3" fmla="*/ 1783080 w 3451860"/>
              <a:gd name="connsiteY3" fmla="*/ 1714500 h 2857500"/>
              <a:gd name="connsiteX4" fmla="*/ 3451860 w 3451860"/>
              <a:gd name="connsiteY4" fmla="*/ 742950 h 2857500"/>
              <a:gd name="connsiteX5" fmla="*/ 1280160 w 3451860"/>
              <a:gd name="connsiteY5" fmla="*/ 0 h 2857500"/>
              <a:gd name="connsiteX6" fmla="*/ 0 w 3451860"/>
              <a:gd name="connsiteY6" fmla="*/ 537210 h 2857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451860" h="2857500">
                <a:moveTo>
                  <a:pt x="0" y="537210"/>
                </a:moveTo>
                <a:lnTo>
                  <a:pt x="1348740" y="2857500"/>
                </a:lnTo>
                <a:lnTo>
                  <a:pt x="3337560" y="1828800"/>
                </a:lnTo>
                <a:lnTo>
                  <a:pt x="1783080" y="1714500"/>
                </a:lnTo>
                <a:lnTo>
                  <a:pt x="3451860" y="742950"/>
                </a:lnTo>
                <a:lnTo>
                  <a:pt x="1280160" y="0"/>
                </a:lnTo>
                <a:lnTo>
                  <a:pt x="0" y="537210"/>
                </a:lnTo>
                <a:close/>
              </a:path>
            </a:pathLst>
          </a:custGeom>
          <a:solidFill>
            <a:srgbClr val="CD80B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823BDFB-52D0-B31B-C7B2-DB472C4201FF}"/>
              </a:ext>
            </a:extLst>
          </p:cNvPr>
          <p:cNvSpPr txBox="1"/>
          <p:nvPr/>
        </p:nvSpPr>
        <p:spPr>
          <a:xfrm>
            <a:off x="131884" y="1121613"/>
            <a:ext cx="11561379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F7675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An irregular polygon is any polygon that has sides that are different lengths and angles that are different sizes.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9997567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016117D-791D-40B4-7C10-D45FCFA915C3}"/>
              </a:ext>
            </a:extLst>
          </p:cNvPr>
          <p:cNvSpPr txBox="1">
            <a:spLocks/>
          </p:cNvSpPr>
          <p:nvPr/>
        </p:nvSpPr>
        <p:spPr>
          <a:xfrm>
            <a:off x="131884" y="77296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Polygons</a:t>
            </a:r>
          </a:p>
        </p:txBody>
      </p:sp>
      <p:sp>
        <p:nvSpPr>
          <p:cNvPr id="15" name="Parallelogram 14">
            <a:extLst>
              <a:ext uri="{FF2B5EF4-FFF2-40B4-BE49-F238E27FC236}">
                <a16:creationId xmlns:a16="http://schemas.microsoft.com/office/drawing/2014/main" id="{31BC9B3D-E11F-ECD2-4EEF-F4398C781A8E}"/>
              </a:ext>
            </a:extLst>
          </p:cNvPr>
          <p:cNvSpPr/>
          <p:nvPr/>
        </p:nvSpPr>
        <p:spPr>
          <a:xfrm>
            <a:off x="8868338" y="2338855"/>
            <a:ext cx="2213320" cy="1338773"/>
          </a:xfrm>
          <a:prstGeom prst="parallelogram">
            <a:avLst/>
          </a:prstGeom>
          <a:solidFill>
            <a:srgbClr val="F7675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rapezoid 15">
            <a:extLst>
              <a:ext uri="{FF2B5EF4-FFF2-40B4-BE49-F238E27FC236}">
                <a16:creationId xmlns:a16="http://schemas.microsoft.com/office/drawing/2014/main" id="{E6584D19-11A0-035D-FC57-8A9EAE68184C}"/>
              </a:ext>
            </a:extLst>
          </p:cNvPr>
          <p:cNvSpPr/>
          <p:nvPr/>
        </p:nvSpPr>
        <p:spPr>
          <a:xfrm>
            <a:off x="4959889" y="2206084"/>
            <a:ext cx="2156108" cy="1471544"/>
          </a:xfrm>
          <a:prstGeom prst="trapezoid">
            <a:avLst/>
          </a:prstGeom>
          <a:solidFill>
            <a:srgbClr val="494A9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Hexagon 8">
            <a:extLst>
              <a:ext uri="{FF2B5EF4-FFF2-40B4-BE49-F238E27FC236}">
                <a16:creationId xmlns:a16="http://schemas.microsoft.com/office/drawing/2014/main" id="{938D8C67-1BCB-2C07-4DA1-C94CD1BEA7CA}"/>
              </a:ext>
            </a:extLst>
          </p:cNvPr>
          <p:cNvSpPr/>
          <p:nvPr/>
        </p:nvSpPr>
        <p:spPr>
          <a:xfrm>
            <a:off x="9062393" y="4654407"/>
            <a:ext cx="1944000" cy="1728000"/>
          </a:xfrm>
          <a:prstGeom prst="hexagon">
            <a:avLst/>
          </a:prstGeom>
          <a:solidFill>
            <a:srgbClr val="00ABC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ctagon 9">
            <a:extLst>
              <a:ext uri="{FF2B5EF4-FFF2-40B4-BE49-F238E27FC236}">
                <a16:creationId xmlns:a16="http://schemas.microsoft.com/office/drawing/2014/main" id="{CC9BCC95-55E2-80FA-1857-4F51C8943DE1}"/>
              </a:ext>
            </a:extLst>
          </p:cNvPr>
          <p:cNvSpPr/>
          <p:nvPr/>
        </p:nvSpPr>
        <p:spPr>
          <a:xfrm>
            <a:off x="1041670" y="1877628"/>
            <a:ext cx="1800000" cy="1800000"/>
          </a:xfrm>
          <a:prstGeom prst="octagon">
            <a:avLst/>
          </a:prstGeom>
          <a:solidFill>
            <a:srgbClr val="CD80B9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0535F2F-34D0-C601-6703-B7FC381FCD93}"/>
              </a:ext>
            </a:extLst>
          </p:cNvPr>
          <p:cNvSpPr/>
          <p:nvPr/>
        </p:nvSpPr>
        <p:spPr>
          <a:xfrm>
            <a:off x="940070" y="4582407"/>
            <a:ext cx="1800000" cy="1800000"/>
          </a:xfrm>
          <a:prstGeom prst="rect">
            <a:avLst/>
          </a:prstGeom>
          <a:solidFill>
            <a:srgbClr val="9ADCA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EE1A79D7-EE90-4959-29F1-62A9A0E57D18}"/>
              </a:ext>
            </a:extLst>
          </p:cNvPr>
          <p:cNvSpPr/>
          <p:nvPr/>
        </p:nvSpPr>
        <p:spPr>
          <a:xfrm>
            <a:off x="4805858" y="4398688"/>
            <a:ext cx="2456033" cy="1983719"/>
          </a:xfrm>
          <a:custGeom>
            <a:avLst/>
            <a:gdLst>
              <a:gd name="connsiteX0" fmla="*/ 0 w 3268980"/>
              <a:gd name="connsiteY0" fmla="*/ 754380 h 2640330"/>
              <a:gd name="connsiteX1" fmla="*/ 685800 w 3268980"/>
              <a:gd name="connsiteY1" fmla="*/ 2640330 h 2640330"/>
              <a:gd name="connsiteX2" fmla="*/ 3268980 w 3268980"/>
              <a:gd name="connsiteY2" fmla="*/ 1703070 h 2640330"/>
              <a:gd name="connsiteX3" fmla="*/ 1474470 w 3268980"/>
              <a:gd name="connsiteY3" fmla="*/ 1291590 h 2640330"/>
              <a:gd name="connsiteX4" fmla="*/ 1165860 w 3268980"/>
              <a:gd name="connsiteY4" fmla="*/ 0 h 2640330"/>
              <a:gd name="connsiteX5" fmla="*/ 0 w 3268980"/>
              <a:gd name="connsiteY5" fmla="*/ 754380 h 2640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268980" h="2640330">
                <a:moveTo>
                  <a:pt x="0" y="754380"/>
                </a:moveTo>
                <a:lnTo>
                  <a:pt x="685800" y="2640330"/>
                </a:lnTo>
                <a:lnTo>
                  <a:pt x="3268980" y="1703070"/>
                </a:lnTo>
                <a:lnTo>
                  <a:pt x="1474470" y="1291590"/>
                </a:lnTo>
                <a:lnTo>
                  <a:pt x="1165860" y="0"/>
                </a:lnTo>
                <a:lnTo>
                  <a:pt x="0" y="754380"/>
                </a:lnTo>
                <a:close/>
              </a:path>
            </a:pathLst>
          </a:custGeom>
          <a:solidFill>
            <a:srgbClr val="FFB8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7EDC203-4E53-2082-38D7-BB4AD2C662A5}"/>
              </a:ext>
            </a:extLst>
          </p:cNvPr>
          <p:cNvSpPr txBox="1"/>
          <p:nvPr/>
        </p:nvSpPr>
        <p:spPr>
          <a:xfrm>
            <a:off x="131884" y="1121613"/>
            <a:ext cx="11561379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Circle the irregular polygons.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9999431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016117D-791D-40B4-7C10-D45FCFA915C3}"/>
              </a:ext>
            </a:extLst>
          </p:cNvPr>
          <p:cNvSpPr txBox="1">
            <a:spLocks/>
          </p:cNvSpPr>
          <p:nvPr/>
        </p:nvSpPr>
        <p:spPr>
          <a:xfrm>
            <a:off x="131884" y="77296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Polygons</a:t>
            </a:r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6C10B409-6CC0-240E-BC71-4E7C72591971}"/>
              </a:ext>
            </a:extLst>
          </p:cNvPr>
          <p:cNvSpPr/>
          <p:nvPr/>
        </p:nvSpPr>
        <p:spPr>
          <a:xfrm>
            <a:off x="4805858" y="4398688"/>
            <a:ext cx="2456033" cy="1983719"/>
          </a:xfrm>
          <a:custGeom>
            <a:avLst/>
            <a:gdLst>
              <a:gd name="connsiteX0" fmla="*/ 0 w 3268980"/>
              <a:gd name="connsiteY0" fmla="*/ 754380 h 2640330"/>
              <a:gd name="connsiteX1" fmla="*/ 685800 w 3268980"/>
              <a:gd name="connsiteY1" fmla="*/ 2640330 h 2640330"/>
              <a:gd name="connsiteX2" fmla="*/ 3268980 w 3268980"/>
              <a:gd name="connsiteY2" fmla="*/ 1703070 h 2640330"/>
              <a:gd name="connsiteX3" fmla="*/ 1474470 w 3268980"/>
              <a:gd name="connsiteY3" fmla="*/ 1291590 h 2640330"/>
              <a:gd name="connsiteX4" fmla="*/ 1165860 w 3268980"/>
              <a:gd name="connsiteY4" fmla="*/ 0 h 2640330"/>
              <a:gd name="connsiteX5" fmla="*/ 0 w 3268980"/>
              <a:gd name="connsiteY5" fmla="*/ 754380 h 2640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268980" h="2640330">
                <a:moveTo>
                  <a:pt x="0" y="754380"/>
                </a:moveTo>
                <a:lnTo>
                  <a:pt x="685800" y="2640330"/>
                </a:lnTo>
                <a:lnTo>
                  <a:pt x="3268980" y="1703070"/>
                </a:lnTo>
                <a:lnTo>
                  <a:pt x="1474470" y="1291590"/>
                </a:lnTo>
                <a:lnTo>
                  <a:pt x="1165860" y="0"/>
                </a:lnTo>
                <a:lnTo>
                  <a:pt x="0" y="754380"/>
                </a:lnTo>
                <a:close/>
              </a:path>
            </a:pathLst>
          </a:custGeom>
          <a:solidFill>
            <a:srgbClr val="FFB8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Parallelogram 6">
            <a:extLst>
              <a:ext uri="{FF2B5EF4-FFF2-40B4-BE49-F238E27FC236}">
                <a16:creationId xmlns:a16="http://schemas.microsoft.com/office/drawing/2014/main" id="{7864A3EC-54D2-DCD3-8521-8E33AD75093A}"/>
              </a:ext>
            </a:extLst>
          </p:cNvPr>
          <p:cNvSpPr/>
          <p:nvPr/>
        </p:nvSpPr>
        <p:spPr>
          <a:xfrm>
            <a:off x="8868338" y="2338855"/>
            <a:ext cx="2213320" cy="1338773"/>
          </a:xfrm>
          <a:prstGeom prst="parallelogram">
            <a:avLst/>
          </a:prstGeom>
          <a:solidFill>
            <a:srgbClr val="F7675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rapezoid 7">
            <a:extLst>
              <a:ext uri="{FF2B5EF4-FFF2-40B4-BE49-F238E27FC236}">
                <a16:creationId xmlns:a16="http://schemas.microsoft.com/office/drawing/2014/main" id="{5D08B034-AD25-3D93-6747-5E3E9016921B}"/>
              </a:ext>
            </a:extLst>
          </p:cNvPr>
          <p:cNvSpPr/>
          <p:nvPr/>
        </p:nvSpPr>
        <p:spPr>
          <a:xfrm>
            <a:off x="4959889" y="2206084"/>
            <a:ext cx="2156108" cy="1471544"/>
          </a:xfrm>
          <a:prstGeom prst="trapezoid">
            <a:avLst/>
          </a:prstGeom>
          <a:solidFill>
            <a:srgbClr val="494A9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Hexagon 8">
            <a:extLst>
              <a:ext uri="{FF2B5EF4-FFF2-40B4-BE49-F238E27FC236}">
                <a16:creationId xmlns:a16="http://schemas.microsoft.com/office/drawing/2014/main" id="{7AF13AC3-6900-382C-1F4A-32947E155ADC}"/>
              </a:ext>
            </a:extLst>
          </p:cNvPr>
          <p:cNvSpPr/>
          <p:nvPr/>
        </p:nvSpPr>
        <p:spPr>
          <a:xfrm>
            <a:off x="9062393" y="4654407"/>
            <a:ext cx="1944000" cy="1728000"/>
          </a:xfrm>
          <a:prstGeom prst="hexagon">
            <a:avLst/>
          </a:prstGeom>
          <a:solidFill>
            <a:srgbClr val="00ABC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ctagon 9">
            <a:extLst>
              <a:ext uri="{FF2B5EF4-FFF2-40B4-BE49-F238E27FC236}">
                <a16:creationId xmlns:a16="http://schemas.microsoft.com/office/drawing/2014/main" id="{28DE971F-6491-121D-1E1A-8187312E870A}"/>
              </a:ext>
            </a:extLst>
          </p:cNvPr>
          <p:cNvSpPr/>
          <p:nvPr/>
        </p:nvSpPr>
        <p:spPr>
          <a:xfrm>
            <a:off x="1041670" y="1877628"/>
            <a:ext cx="1800000" cy="1800000"/>
          </a:xfrm>
          <a:prstGeom prst="octagon">
            <a:avLst/>
          </a:prstGeom>
          <a:solidFill>
            <a:srgbClr val="CD80B9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26F0B57-9A92-26F3-A2F1-C58258C4411C}"/>
              </a:ext>
            </a:extLst>
          </p:cNvPr>
          <p:cNvSpPr/>
          <p:nvPr/>
        </p:nvSpPr>
        <p:spPr>
          <a:xfrm>
            <a:off x="940070" y="4582407"/>
            <a:ext cx="1800000" cy="1800000"/>
          </a:xfrm>
          <a:prstGeom prst="rect">
            <a:avLst/>
          </a:prstGeom>
          <a:solidFill>
            <a:srgbClr val="9ADCA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1BE68AF8-A34D-AFEB-6F8F-4F6BD886E4AD}"/>
              </a:ext>
            </a:extLst>
          </p:cNvPr>
          <p:cNvSpPr/>
          <p:nvPr/>
        </p:nvSpPr>
        <p:spPr>
          <a:xfrm>
            <a:off x="4655896" y="1966686"/>
            <a:ext cx="2764093" cy="1983719"/>
          </a:xfrm>
          <a:prstGeom prst="roundRect">
            <a:avLst/>
          </a:prstGeom>
          <a:noFill/>
          <a:ln w="19050">
            <a:solidFill>
              <a:srgbClr val="F767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E6AE5CE5-3BA7-667D-595D-2F67AED3931F}"/>
              </a:ext>
            </a:extLst>
          </p:cNvPr>
          <p:cNvSpPr/>
          <p:nvPr/>
        </p:nvSpPr>
        <p:spPr>
          <a:xfrm>
            <a:off x="4651829" y="4189803"/>
            <a:ext cx="2764093" cy="2284463"/>
          </a:xfrm>
          <a:prstGeom prst="roundRect">
            <a:avLst/>
          </a:prstGeom>
          <a:noFill/>
          <a:ln w="19050">
            <a:solidFill>
              <a:srgbClr val="F767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544C3858-D001-F82E-1E5E-34AC8B7F34F6}"/>
              </a:ext>
            </a:extLst>
          </p:cNvPr>
          <p:cNvSpPr/>
          <p:nvPr/>
        </p:nvSpPr>
        <p:spPr>
          <a:xfrm>
            <a:off x="8592951" y="2016381"/>
            <a:ext cx="2764093" cy="1983719"/>
          </a:xfrm>
          <a:prstGeom prst="roundRect">
            <a:avLst/>
          </a:prstGeom>
          <a:noFill/>
          <a:ln w="19050">
            <a:solidFill>
              <a:srgbClr val="F767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642134F-95A7-8944-6482-50C98870F59E}"/>
              </a:ext>
            </a:extLst>
          </p:cNvPr>
          <p:cNvSpPr txBox="1"/>
          <p:nvPr/>
        </p:nvSpPr>
        <p:spPr>
          <a:xfrm>
            <a:off x="131884" y="1121613"/>
            <a:ext cx="11561379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Circle the irregular polygons.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4497810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016117D-791D-40B4-7C10-D45FCFA915C3}"/>
              </a:ext>
            </a:extLst>
          </p:cNvPr>
          <p:cNvSpPr txBox="1">
            <a:spLocks/>
          </p:cNvSpPr>
          <p:nvPr/>
        </p:nvSpPr>
        <p:spPr>
          <a:xfrm>
            <a:off x="131884" y="77296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Polygons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468CD71E-A765-BF90-7278-23FD7BC57B31}"/>
              </a:ext>
            </a:extLst>
          </p:cNvPr>
          <p:cNvSpPr txBox="1">
            <a:spLocks/>
          </p:cNvSpPr>
          <p:nvPr/>
        </p:nvSpPr>
        <p:spPr>
          <a:xfrm>
            <a:off x="131884" y="5027193"/>
            <a:ext cx="11561379" cy="14183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endParaRPr lang="en-GB" dirty="0">
              <a:solidFill>
                <a:srgbClr val="000000"/>
              </a:solidFill>
              <a:latin typeface="Poppins" pitchFamily="2" charset="77"/>
              <a:cs typeface="Poppins" pitchFamily="2" charset="77"/>
            </a:endParaRPr>
          </a:p>
          <a:p>
            <a:pPr algn="l">
              <a:lnSpc>
                <a:spcPct val="100000"/>
              </a:lnSpc>
            </a:pPr>
            <a:r>
              <a:rPr lang="en-GB" dirty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The length of one side of this equilateral triangle is 3 cm.</a:t>
            </a:r>
          </a:p>
          <a:p>
            <a:pPr algn="l">
              <a:lnSpc>
                <a:spcPct val="100000"/>
              </a:lnSpc>
            </a:pPr>
            <a:r>
              <a:rPr lang="en-GB" dirty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What is its perimeter? </a:t>
            </a:r>
          </a:p>
          <a:p>
            <a:pPr algn="l">
              <a:lnSpc>
                <a:spcPct val="100000"/>
              </a:lnSpc>
            </a:pPr>
            <a:endParaRPr lang="en-GB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D9318C5-D5C9-C047-FFA2-0BF2EA200D5C}"/>
              </a:ext>
            </a:extLst>
          </p:cNvPr>
          <p:cNvSpPr txBox="1"/>
          <p:nvPr/>
        </p:nvSpPr>
        <p:spPr>
          <a:xfrm>
            <a:off x="10367010" y="4440859"/>
            <a:ext cx="15600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i="1" dirty="0">
                <a:solidFill>
                  <a:srgbClr val="61616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Not to scale</a:t>
            </a: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2850B782-A0C0-9DA6-76CF-BA7B1C3F16D3}"/>
              </a:ext>
            </a:extLst>
          </p:cNvPr>
          <p:cNvCxnSpPr>
            <a:cxnSpLocks/>
          </p:cNvCxnSpPr>
          <p:nvPr/>
        </p:nvCxnSpPr>
        <p:spPr>
          <a:xfrm flipH="1">
            <a:off x="4113334" y="4621829"/>
            <a:ext cx="2881111" cy="0"/>
          </a:xfrm>
          <a:prstGeom prst="straightConnector1">
            <a:avLst/>
          </a:prstGeom>
          <a:ln w="12700">
            <a:solidFill>
              <a:schemeClr val="tx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12007281-B6C3-19CB-E85C-E8C6706038D5}"/>
              </a:ext>
            </a:extLst>
          </p:cNvPr>
          <p:cNvSpPr txBox="1"/>
          <p:nvPr/>
        </p:nvSpPr>
        <p:spPr>
          <a:xfrm>
            <a:off x="5102220" y="4415847"/>
            <a:ext cx="952505" cy="507552"/>
          </a:xfrm>
          <a:prstGeom prst="rect">
            <a:avLst/>
          </a:prstGeom>
          <a:solidFill>
            <a:srgbClr val="FEF8EA"/>
          </a:solidFill>
        </p:spPr>
        <p:txBody>
          <a:bodyPr wrap="none" rtlCol="0">
            <a:spAutoFit/>
          </a:bodyPr>
          <a:lstStyle/>
          <a:p>
            <a:r>
              <a:rPr lang="en-GB" sz="2400" dirty="0">
                <a:latin typeface="Poppins" panose="00000500000000000000" pitchFamily="2" charset="0"/>
                <a:cs typeface="Poppins" panose="00000500000000000000" pitchFamily="2" charset="0"/>
              </a:rPr>
              <a:t>3 cm</a:t>
            </a:r>
          </a:p>
        </p:txBody>
      </p:sp>
      <p:sp>
        <p:nvSpPr>
          <p:cNvPr id="10" name="Isosceles Triangle 9">
            <a:extLst>
              <a:ext uri="{FF2B5EF4-FFF2-40B4-BE49-F238E27FC236}">
                <a16:creationId xmlns:a16="http://schemas.microsoft.com/office/drawing/2014/main" id="{EA7B896B-2E98-A767-3E4D-29EB970E7E13}"/>
              </a:ext>
            </a:extLst>
          </p:cNvPr>
          <p:cNvSpPr/>
          <p:nvPr/>
        </p:nvSpPr>
        <p:spPr>
          <a:xfrm>
            <a:off x="4113334" y="2008314"/>
            <a:ext cx="2881111" cy="2407533"/>
          </a:xfrm>
          <a:prstGeom prst="triangle">
            <a:avLst/>
          </a:prstGeom>
          <a:solidFill>
            <a:srgbClr val="00ABC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E6B10EE-9DD0-C78E-2142-E89982120CAE}"/>
              </a:ext>
            </a:extLst>
          </p:cNvPr>
          <p:cNvSpPr txBox="1"/>
          <p:nvPr/>
        </p:nvSpPr>
        <p:spPr>
          <a:xfrm>
            <a:off x="131884" y="1121613"/>
            <a:ext cx="11561379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We only need to know the length of one side of a regular polygon to calculate the perimeter.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56773041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016117D-791D-40B4-7C10-D45FCFA915C3}"/>
              </a:ext>
            </a:extLst>
          </p:cNvPr>
          <p:cNvSpPr txBox="1">
            <a:spLocks/>
          </p:cNvSpPr>
          <p:nvPr/>
        </p:nvSpPr>
        <p:spPr>
          <a:xfrm>
            <a:off x="131884" y="77296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Polygons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468CD71E-A765-BF90-7278-23FD7BC57B31}"/>
              </a:ext>
            </a:extLst>
          </p:cNvPr>
          <p:cNvSpPr txBox="1">
            <a:spLocks/>
          </p:cNvSpPr>
          <p:nvPr/>
        </p:nvSpPr>
        <p:spPr>
          <a:xfrm>
            <a:off x="131884" y="5027193"/>
            <a:ext cx="11561379" cy="14183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endParaRPr lang="en-GB" dirty="0">
              <a:solidFill>
                <a:srgbClr val="000000"/>
              </a:solidFill>
              <a:latin typeface="Poppins" pitchFamily="2" charset="77"/>
              <a:cs typeface="Poppins" pitchFamily="2" charset="77"/>
            </a:endParaRPr>
          </a:p>
          <a:p>
            <a:pPr algn="l">
              <a:lnSpc>
                <a:spcPct val="100000"/>
              </a:lnSpc>
            </a:pPr>
            <a:r>
              <a:rPr lang="en-GB" dirty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As it is a regular polygon, each side is the same length.</a:t>
            </a:r>
          </a:p>
          <a:p>
            <a:pPr algn="l">
              <a:lnSpc>
                <a:spcPct val="100000"/>
              </a:lnSpc>
            </a:pPr>
            <a:r>
              <a:rPr lang="en-GB" dirty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3 cm + 3 cm + 3 cm = 9 cm.</a:t>
            </a:r>
          </a:p>
          <a:p>
            <a:pPr algn="l">
              <a:lnSpc>
                <a:spcPct val="100000"/>
              </a:lnSpc>
            </a:pPr>
            <a:endParaRPr lang="en-GB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91067F3-89EA-A937-7FD4-1902F2D1E6F1}"/>
              </a:ext>
            </a:extLst>
          </p:cNvPr>
          <p:cNvSpPr txBox="1"/>
          <p:nvPr/>
        </p:nvSpPr>
        <p:spPr>
          <a:xfrm>
            <a:off x="10367010" y="4440859"/>
            <a:ext cx="15600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i="1" dirty="0">
                <a:solidFill>
                  <a:srgbClr val="61616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Not to scale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6DFDCBEB-3981-8935-1195-5998735CE057}"/>
              </a:ext>
            </a:extLst>
          </p:cNvPr>
          <p:cNvCxnSpPr>
            <a:cxnSpLocks/>
          </p:cNvCxnSpPr>
          <p:nvPr/>
        </p:nvCxnSpPr>
        <p:spPr>
          <a:xfrm flipH="1">
            <a:off x="4113334" y="4621829"/>
            <a:ext cx="2881111" cy="0"/>
          </a:xfrm>
          <a:prstGeom prst="straightConnector1">
            <a:avLst/>
          </a:prstGeom>
          <a:ln w="12700">
            <a:solidFill>
              <a:schemeClr val="tx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C6F47226-7114-9222-810B-88AD50E8B961}"/>
              </a:ext>
            </a:extLst>
          </p:cNvPr>
          <p:cNvSpPr txBox="1"/>
          <p:nvPr/>
        </p:nvSpPr>
        <p:spPr>
          <a:xfrm>
            <a:off x="5102220" y="4415847"/>
            <a:ext cx="952505" cy="507552"/>
          </a:xfrm>
          <a:prstGeom prst="rect">
            <a:avLst/>
          </a:prstGeom>
          <a:solidFill>
            <a:srgbClr val="FEF8EA"/>
          </a:solidFill>
        </p:spPr>
        <p:txBody>
          <a:bodyPr wrap="none" rtlCol="0">
            <a:spAutoFit/>
          </a:bodyPr>
          <a:lstStyle/>
          <a:p>
            <a:r>
              <a:rPr lang="en-GB" sz="2400" dirty="0">
                <a:latin typeface="Poppins" panose="00000500000000000000" pitchFamily="2" charset="0"/>
                <a:cs typeface="Poppins" panose="00000500000000000000" pitchFamily="2" charset="0"/>
              </a:rPr>
              <a:t>3 cm</a:t>
            </a:r>
          </a:p>
        </p:txBody>
      </p:sp>
      <p:sp>
        <p:nvSpPr>
          <p:cNvPr id="9" name="Isosceles Triangle 8">
            <a:extLst>
              <a:ext uri="{FF2B5EF4-FFF2-40B4-BE49-F238E27FC236}">
                <a16:creationId xmlns:a16="http://schemas.microsoft.com/office/drawing/2014/main" id="{3E36A087-F289-04A9-0C8D-956A77CFF892}"/>
              </a:ext>
            </a:extLst>
          </p:cNvPr>
          <p:cNvSpPr/>
          <p:nvPr/>
        </p:nvSpPr>
        <p:spPr>
          <a:xfrm>
            <a:off x="4113334" y="2008314"/>
            <a:ext cx="2881111" cy="2407533"/>
          </a:xfrm>
          <a:prstGeom prst="triangle">
            <a:avLst/>
          </a:prstGeom>
          <a:solidFill>
            <a:srgbClr val="00ABC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8EC4813-B464-EA1D-AD48-7BA4E835C5EA}"/>
              </a:ext>
            </a:extLst>
          </p:cNvPr>
          <p:cNvSpPr txBox="1"/>
          <p:nvPr/>
        </p:nvSpPr>
        <p:spPr>
          <a:xfrm>
            <a:off x="131884" y="1121613"/>
            <a:ext cx="11561379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F7675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The perimeter of this equilateral triangle is 9 cm.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62162824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016117D-791D-40B4-7C10-D45FCFA915C3}"/>
              </a:ext>
            </a:extLst>
          </p:cNvPr>
          <p:cNvSpPr txBox="1">
            <a:spLocks/>
          </p:cNvSpPr>
          <p:nvPr/>
        </p:nvSpPr>
        <p:spPr>
          <a:xfrm>
            <a:off x="131884" y="77296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Polygons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468CD71E-A765-BF90-7278-23FD7BC57B31}"/>
              </a:ext>
            </a:extLst>
          </p:cNvPr>
          <p:cNvSpPr txBox="1">
            <a:spLocks/>
          </p:cNvSpPr>
          <p:nvPr/>
        </p:nvSpPr>
        <p:spPr>
          <a:xfrm>
            <a:off x="131884" y="5027193"/>
            <a:ext cx="11561379" cy="14183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endParaRPr lang="en-GB" dirty="0">
              <a:solidFill>
                <a:srgbClr val="000000"/>
              </a:solidFill>
              <a:latin typeface="Poppins" pitchFamily="2" charset="77"/>
              <a:cs typeface="Poppins" pitchFamily="2" charset="77"/>
            </a:endParaRPr>
          </a:p>
          <a:p>
            <a:pPr algn="l">
              <a:lnSpc>
                <a:spcPct val="100000"/>
              </a:lnSpc>
            </a:pPr>
            <a:r>
              <a:rPr lang="en-GB" dirty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What is the length of each side?</a:t>
            </a:r>
          </a:p>
          <a:p>
            <a:pPr algn="l">
              <a:lnSpc>
                <a:spcPct val="100000"/>
              </a:lnSpc>
            </a:pPr>
            <a:endParaRPr lang="en-GB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5" name="Pentagon 4">
            <a:extLst>
              <a:ext uri="{FF2B5EF4-FFF2-40B4-BE49-F238E27FC236}">
                <a16:creationId xmlns:a16="http://schemas.microsoft.com/office/drawing/2014/main" id="{B8AACC24-418C-314F-BCFF-52DA3F6A21E8}"/>
              </a:ext>
            </a:extLst>
          </p:cNvPr>
          <p:cNvSpPr/>
          <p:nvPr/>
        </p:nvSpPr>
        <p:spPr>
          <a:xfrm>
            <a:off x="4434489" y="2249525"/>
            <a:ext cx="2448000" cy="2376000"/>
          </a:xfrm>
          <a:prstGeom prst="pentagon">
            <a:avLst/>
          </a:prstGeom>
          <a:solidFill>
            <a:srgbClr val="FFB8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56AF8BE-DEF9-08AB-6AC1-C203C65E14E6}"/>
              </a:ext>
            </a:extLst>
          </p:cNvPr>
          <p:cNvSpPr txBox="1"/>
          <p:nvPr/>
        </p:nvSpPr>
        <p:spPr>
          <a:xfrm>
            <a:off x="10367010" y="4440859"/>
            <a:ext cx="15600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i="1" dirty="0">
                <a:solidFill>
                  <a:srgbClr val="61616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Not to scale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5BA9413-DEE8-AEDC-9E44-662C723E4FDB}"/>
              </a:ext>
            </a:extLst>
          </p:cNvPr>
          <p:cNvSpPr txBox="1"/>
          <p:nvPr/>
        </p:nvSpPr>
        <p:spPr>
          <a:xfrm>
            <a:off x="131884" y="1121613"/>
            <a:ext cx="11561379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Here is a regular pentagon. It has a total perimeter of 25 cm.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15063979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016117D-791D-40B4-7C10-D45FCFA915C3}"/>
              </a:ext>
            </a:extLst>
          </p:cNvPr>
          <p:cNvSpPr txBox="1">
            <a:spLocks/>
          </p:cNvSpPr>
          <p:nvPr/>
        </p:nvSpPr>
        <p:spPr>
          <a:xfrm>
            <a:off x="131884" y="77296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Polygons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468CD71E-A765-BF90-7278-23FD7BC57B31}"/>
              </a:ext>
            </a:extLst>
          </p:cNvPr>
          <p:cNvSpPr txBox="1">
            <a:spLocks/>
          </p:cNvSpPr>
          <p:nvPr/>
        </p:nvSpPr>
        <p:spPr>
          <a:xfrm>
            <a:off x="131884" y="5027193"/>
            <a:ext cx="11561379" cy="14183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endParaRPr lang="en-GB" dirty="0">
              <a:solidFill>
                <a:srgbClr val="000000"/>
              </a:solidFill>
              <a:latin typeface="Poppins" pitchFamily="2" charset="77"/>
              <a:cs typeface="Poppins" pitchFamily="2" charset="77"/>
            </a:endParaRPr>
          </a:p>
          <a:p>
            <a:pPr algn="l">
              <a:lnSpc>
                <a:spcPct val="100000"/>
              </a:lnSpc>
            </a:pPr>
            <a:r>
              <a:rPr lang="en-GB" dirty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25 ÷ 5 = 5</a:t>
            </a:r>
          </a:p>
          <a:p>
            <a:pPr algn="l">
              <a:lnSpc>
                <a:spcPct val="100000"/>
              </a:lnSpc>
            </a:pPr>
            <a:r>
              <a:rPr lang="en-GB" dirty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25 cm ÷ 5 cm = 5 cm</a:t>
            </a:r>
          </a:p>
          <a:p>
            <a:pPr algn="l">
              <a:lnSpc>
                <a:spcPct val="100000"/>
              </a:lnSpc>
            </a:pPr>
            <a:endParaRPr lang="en-GB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2EBA941-3BAB-D4E2-C3C7-DA8963AD0826}"/>
              </a:ext>
            </a:extLst>
          </p:cNvPr>
          <p:cNvSpPr txBox="1"/>
          <p:nvPr/>
        </p:nvSpPr>
        <p:spPr>
          <a:xfrm>
            <a:off x="10367010" y="4440859"/>
            <a:ext cx="15600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i="1" dirty="0">
                <a:solidFill>
                  <a:srgbClr val="61616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Not to scale</a:t>
            </a:r>
          </a:p>
        </p:txBody>
      </p:sp>
      <p:sp>
        <p:nvSpPr>
          <p:cNvPr id="8" name="Pentagon 7">
            <a:extLst>
              <a:ext uri="{FF2B5EF4-FFF2-40B4-BE49-F238E27FC236}">
                <a16:creationId xmlns:a16="http://schemas.microsoft.com/office/drawing/2014/main" id="{348B3FF1-8B9C-0BE0-CEB3-E19030B75B43}"/>
              </a:ext>
            </a:extLst>
          </p:cNvPr>
          <p:cNvSpPr/>
          <p:nvPr/>
        </p:nvSpPr>
        <p:spPr>
          <a:xfrm>
            <a:off x="4434489" y="2249525"/>
            <a:ext cx="2448000" cy="2376000"/>
          </a:xfrm>
          <a:prstGeom prst="pentagon">
            <a:avLst/>
          </a:prstGeom>
          <a:solidFill>
            <a:srgbClr val="FFB8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8B56F32-7EA4-410D-C2BB-0FB184F13EAF}"/>
              </a:ext>
            </a:extLst>
          </p:cNvPr>
          <p:cNvSpPr txBox="1"/>
          <p:nvPr/>
        </p:nvSpPr>
        <p:spPr>
          <a:xfrm>
            <a:off x="131884" y="1121613"/>
            <a:ext cx="11561379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F7675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As it is a regular pentagon, each length will measure 5 cm.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86574364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016117D-791D-40B4-7C10-D45FCFA915C3}"/>
              </a:ext>
            </a:extLst>
          </p:cNvPr>
          <p:cNvSpPr txBox="1">
            <a:spLocks/>
          </p:cNvSpPr>
          <p:nvPr/>
        </p:nvSpPr>
        <p:spPr>
          <a:xfrm>
            <a:off x="131884" y="77296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Polygons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468CD71E-A765-BF90-7278-23FD7BC57B31}"/>
              </a:ext>
            </a:extLst>
          </p:cNvPr>
          <p:cNvSpPr txBox="1">
            <a:spLocks/>
          </p:cNvSpPr>
          <p:nvPr/>
        </p:nvSpPr>
        <p:spPr>
          <a:xfrm>
            <a:off x="131884" y="5027193"/>
            <a:ext cx="11561379" cy="14183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en-GB" dirty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It has a length of 8 cm and a width of 3 cm.</a:t>
            </a:r>
          </a:p>
          <a:p>
            <a:pPr algn="l">
              <a:lnSpc>
                <a:spcPct val="100000"/>
              </a:lnSpc>
            </a:pPr>
            <a:r>
              <a:rPr lang="en-GB" dirty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What is its perimeter? </a:t>
            </a:r>
          </a:p>
          <a:p>
            <a:pPr algn="l">
              <a:lnSpc>
                <a:spcPct val="100000"/>
              </a:lnSpc>
            </a:pPr>
            <a:r>
              <a:rPr lang="en-GB" dirty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Is it a regular or irregular polygon?</a:t>
            </a:r>
          </a:p>
          <a:p>
            <a:pPr algn="l">
              <a:lnSpc>
                <a:spcPct val="100000"/>
              </a:lnSpc>
            </a:pPr>
            <a:endParaRPr lang="en-GB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2007281-B6C3-19CB-E85C-E8C6706038D5}"/>
              </a:ext>
            </a:extLst>
          </p:cNvPr>
          <p:cNvSpPr txBox="1"/>
          <p:nvPr/>
        </p:nvSpPr>
        <p:spPr>
          <a:xfrm>
            <a:off x="5619748" y="3982718"/>
            <a:ext cx="9653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latin typeface="Poppins" panose="00000500000000000000" pitchFamily="2" charset="0"/>
                <a:cs typeface="Poppins" panose="00000500000000000000" pitchFamily="2" charset="0"/>
              </a:rPr>
              <a:t>8 cm</a:t>
            </a: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0FE5F6D6-75FE-3662-D45C-1784D57751FF}"/>
              </a:ext>
            </a:extLst>
          </p:cNvPr>
          <p:cNvCxnSpPr>
            <a:cxnSpLocks/>
          </p:cNvCxnSpPr>
          <p:nvPr/>
        </p:nvCxnSpPr>
        <p:spPr>
          <a:xfrm>
            <a:off x="6735309" y="4223855"/>
            <a:ext cx="3261132" cy="0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>
            <a:extLst>
              <a:ext uri="{FF2B5EF4-FFF2-40B4-BE49-F238E27FC236}">
                <a16:creationId xmlns:a16="http://schemas.microsoft.com/office/drawing/2014/main" id="{E8C859A4-5D76-C6BA-7E5D-4270ADD3147B}"/>
              </a:ext>
            </a:extLst>
          </p:cNvPr>
          <p:cNvSpPr/>
          <p:nvPr/>
        </p:nvSpPr>
        <p:spPr>
          <a:xfrm>
            <a:off x="2192655" y="2262882"/>
            <a:ext cx="7806690" cy="1619300"/>
          </a:xfrm>
          <a:prstGeom prst="rect">
            <a:avLst/>
          </a:prstGeom>
          <a:solidFill>
            <a:srgbClr val="CD80B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2A23E331-7089-9035-1210-993CF725E9D3}"/>
              </a:ext>
            </a:extLst>
          </p:cNvPr>
          <p:cNvCxnSpPr>
            <a:cxnSpLocks/>
          </p:cNvCxnSpPr>
          <p:nvPr/>
        </p:nvCxnSpPr>
        <p:spPr>
          <a:xfrm flipH="1">
            <a:off x="2192655" y="4223855"/>
            <a:ext cx="3261132" cy="0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4DE11092-F9C4-851A-AE11-1508552510E9}"/>
              </a:ext>
            </a:extLst>
          </p:cNvPr>
          <p:cNvSpPr txBox="1"/>
          <p:nvPr/>
        </p:nvSpPr>
        <p:spPr>
          <a:xfrm>
            <a:off x="1227326" y="2841699"/>
            <a:ext cx="9525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latin typeface="Poppins" panose="00000500000000000000" pitchFamily="2" charset="0"/>
                <a:cs typeface="Poppins" panose="00000500000000000000" pitchFamily="2" charset="0"/>
              </a:rPr>
              <a:t>3 cm</a:t>
            </a:r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5F3C3545-B9C7-5C0E-C690-DC7D7AA2DA2E}"/>
              </a:ext>
            </a:extLst>
          </p:cNvPr>
          <p:cNvCxnSpPr>
            <a:cxnSpLocks/>
          </p:cNvCxnSpPr>
          <p:nvPr/>
        </p:nvCxnSpPr>
        <p:spPr>
          <a:xfrm flipV="1">
            <a:off x="1703578" y="2296722"/>
            <a:ext cx="0" cy="628799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9B496BCD-3839-AF5A-E6C8-9664E761DC74}"/>
              </a:ext>
            </a:extLst>
          </p:cNvPr>
          <p:cNvCxnSpPr>
            <a:cxnSpLocks/>
          </p:cNvCxnSpPr>
          <p:nvPr/>
        </p:nvCxnSpPr>
        <p:spPr>
          <a:xfrm>
            <a:off x="1703578" y="3253383"/>
            <a:ext cx="0" cy="628799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C7BCE693-6833-9DD9-767A-B88370106802}"/>
              </a:ext>
            </a:extLst>
          </p:cNvPr>
          <p:cNvSpPr txBox="1"/>
          <p:nvPr/>
        </p:nvSpPr>
        <p:spPr>
          <a:xfrm>
            <a:off x="10367010" y="4440859"/>
            <a:ext cx="15600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i="1" dirty="0">
                <a:solidFill>
                  <a:srgbClr val="61616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Not to scale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804413-637E-A012-5E4F-D6CE7A3A2755}"/>
              </a:ext>
            </a:extLst>
          </p:cNvPr>
          <p:cNvSpPr txBox="1"/>
          <p:nvPr/>
        </p:nvSpPr>
        <p:spPr>
          <a:xfrm>
            <a:off x="131884" y="1121613"/>
            <a:ext cx="11561379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Here is a rectangle.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426736467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016117D-791D-40B4-7C10-D45FCFA915C3}"/>
              </a:ext>
            </a:extLst>
          </p:cNvPr>
          <p:cNvSpPr txBox="1">
            <a:spLocks/>
          </p:cNvSpPr>
          <p:nvPr/>
        </p:nvSpPr>
        <p:spPr>
          <a:xfrm>
            <a:off x="131884" y="77296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Polygons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468CD71E-A765-BF90-7278-23FD7BC57B31}"/>
              </a:ext>
            </a:extLst>
          </p:cNvPr>
          <p:cNvSpPr txBox="1">
            <a:spLocks/>
          </p:cNvSpPr>
          <p:nvPr/>
        </p:nvSpPr>
        <p:spPr>
          <a:xfrm>
            <a:off x="131884" y="5027193"/>
            <a:ext cx="11561379" cy="14183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en-GB" dirty="0">
                <a:latin typeface="Poppins" pitchFamily="2" charset="77"/>
                <a:cs typeface="Poppins" pitchFamily="2" charset="77"/>
              </a:rPr>
              <a:t>8 cm + 8 cm + 3 cm + 3 cm = 22 cm</a:t>
            </a:r>
          </a:p>
          <a:p>
            <a:pPr algn="l">
              <a:lnSpc>
                <a:spcPct val="100000"/>
              </a:lnSpc>
            </a:pPr>
            <a:r>
              <a:rPr lang="en-GB" dirty="0">
                <a:latin typeface="Poppins" pitchFamily="2" charset="77"/>
                <a:cs typeface="Poppins" pitchFamily="2" charset="77"/>
              </a:rPr>
              <a:t>A rectangle is an irregular polygon.</a:t>
            </a:r>
          </a:p>
          <a:p>
            <a:pPr algn="l">
              <a:lnSpc>
                <a:spcPct val="100000"/>
              </a:lnSpc>
            </a:pPr>
            <a:r>
              <a:rPr lang="en-GB" dirty="0">
                <a:latin typeface="Poppins" pitchFamily="2" charset="77"/>
                <a:cs typeface="Poppins" pitchFamily="2" charset="77"/>
              </a:rPr>
              <a:t>Even though it has equal angles, all the sides are not equal in length.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2007281-B6C3-19CB-E85C-E8C6706038D5}"/>
              </a:ext>
            </a:extLst>
          </p:cNvPr>
          <p:cNvSpPr txBox="1"/>
          <p:nvPr/>
        </p:nvSpPr>
        <p:spPr>
          <a:xfrm>
            <a:off x="5619748" y="3982718"/>
            <a:ext cx="9653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latin typeface="Poppins" panose="00000500000000000000" pitchFamily="2" charset="0"/>
                <a:cs typeface="Poppins" panose="00000500000000000000" pitchFamily="2" charset="0"/>
              </a:rPr>
              <a:t>8 cm</a:t>
            </a: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0FE5F6D6-75FE-3662-D45C-1784D57751FF}"/>
              </a:ext>
            </a:extLst>
          </p:cNvPr>
          <p:cNvCxnSpPr>
            <a:cxnSpLocks/>
          </p:cNvCxnSpPr>
          <p:nvPr/>
        </p:nvCxnSpPr>
        <p:spPr>
          <a:xfrm>
            <a:off x="6735309" y="4223855"/>
            <a:ext cx="3261132" cy="0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>
            <a:extLst>
              <a:ext uri="{FF2B5EF4-FFF2-40B4-BE49-F238E27FC236}">
                <a16:creationId xmlns:a16="http://schemas.microsoft.com/office/drawing/2014/main" id="{E8C859A4-5D76-C6BA-7E5D-4270ADD3147B}"/>
              </a:ext>
            </a:extLst>
          </p:cNvPr>
          <p:cNvSpPr/>
          <p:nvPr/>
        </p:nvSpPr>
        <p:spPr>
          <a:xfrm>
            <a:off x="2192655" y="2262882"/>
            <a:ext cx="7806690" cy="1619300"/>
          </a:xfrm>
          <a:prstGeom prst="rect">
            <a:avLst/>
          </a:prstGeom>
          <a:solidFill>
            <a:srgbClr val="CD80B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2A23E331-7089-9035-1210-993CF725E9D3}"/>
              </a:ext>
            </a:extLst>
          </p:cNvPr>
          <p:cNvCxnSpPr>
            <a:cxnSpLocks/>
          </p:cNvCxnSpPr>
          <p:nvPr/>
        </p:nvCxnSpPr>
        <p:spPr>
          <a:xfrm flipH="1">
            <a:off x="2192655" y="4223855"/>
            <a:ext cx="3261132" cy="0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4DE11092-F9C4-851A-AE11-1508552510E9}"/>
              </a:ext>
            </a:extLst>
          </p:cNvPr>
          <p:cNvSpPr txBox="1"/>
          <p:nvPr/>
        </p:nvSpPr>
        <p:spPr>
          <a:xfrm>
            <a:off x="1227326" y="2841699"/>
            <a:ext cx="9525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latin typeface="Poppins" panose="00000500000000000000" pitchFamily="2" charset="0"/>
                <a:cs typeface="Poppins" panose="00000500000000000000" pitchFamily="2" charset="0"/>
              </a:rPr>
              <a:t>3 cm</a:t>
            </a:r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5F3C3545-B9C7-5C0E-C690-DC7D7AA2DA2E}"/>
              </a:ext>
            </a:extLst>
          </p:cNvPr>
          <p:cNvCxnSpPr>
            <a:cxnSpLocks/>
          </p:cNvCxnSpPr>
          <p:nvPr/>
        </p:nvCxnSpPr>
        <p:spPr>
          <a:xfrm flipV="1">
            <a:off x="1703578" y="2296722"/>
            <a:ext cx="0" cy="628799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9B496BCD-3839-AF5A-E6C8-9664E761DC74}"/>
              </a:ext>
            </a:extLst>
          </p:cNvPr>
          <p:cNvCxnSpPr>
            <a:cxnSpLocks/>
          </p:cNvCxnSpPr>
          <p:nvPr/>
        </p:nvCxnSpPr>
        <p:spPr>
          <a:xfrm>
            <a:off x="1703578" y="3253383"/>
            <a:ext cx="0" cy="628799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363551AE-328E-8912-AD1B-A021736729D8}"/>
              </a:ext>
            </a:extLst>
          </p:cNvPr>
          <p:cNvSpPr txBox="1"/>
          <p:nvPr/>
        </p:nvSpPr>
        <p:spPr>
          <a:xfrm>
            <a:off x="10367010" y="4440859"/>
            <a:ext cx="15600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i="1" dirty="0">
                <a:solidFill>
                  <a:srgbClr val="61616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Not to scale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CA9D9CB-B19D-4B3E-CEFF-94234A1F354D}"/>
              </a:ext>
            </a:extLst>
          </p:cNvPr>
          <p:cNvSpPr txBox="1"/>
          <p:nvPr/>
        </p:nvSpPr>
        <p:spPr>
          <a:xfrm>
            <a:off x="131884" y="1121613"/>
            <a:ext cx="11561379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F7675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The rectangle has a perimeter of 22 cm.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416963162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016117D-791D-40B4-7C10-D45FCFA915C3}"/>
              </a:ext>
            </a:extLst>
          </p:cNvPr>
          <p:cNvSpPr txBox="1">
            <a:spLocks/>
          </p:cNvSpPr>
          <p:nvPr/>
        </p:nvSpPr>
        <p:spPr>
          <a:xfrm>
            <a:off x="131884" y="77296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Polygons</a:t>
            </a:r>
          </a:p>
        </p:txBody>
      </p:sp>
      <p:sp>
        <p:nvSpPr>
          <p:cNvPr id="2" name="Subtitle 2">
            <a:extLst>
              <a:ext uri="{FF2B5EF4-FFF2-40B4-BE49-F238E27FC236}">
                <a16:creationId xmlns:a16="http://schemas.microsoft.com/office/drawing/2014/main" id="{0C3994B7-B0D0-CD2D-5C6A-D1737B46AE0F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31884" y="2085359"/>
            <a:ext cx="11561379" cy="241231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en-US" sz="28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Now that we can identify regular and irregular polygons, let’s apply our learning to some problem-solving and reasoning questions.</a:t>
            </a:r>
            <a:br>
              <a:rPr lang="en-US" sz="2800" dirty="0">
                <a:latin typeface="Poppins" panose="00000500000000000000" pitchFamily="2" charset="0"/>
                <a:cs typeface="Poppins" panose="00000500000000000000" pitchFamily="2" charset="0"/>
              </a:rPr>
            </a:br>
            <a:endParaRPr lang="en-GB" sz="2800" dirty="0"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638358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016117D-791D-40B4-7C10-D45FCFA915C3}"/>
              </a:ext>
            </a:extLst>
          </p:cNvPr>
          <p:cNvSpPr txBox="1">
            <a:spLocks/>
          </p:cNvSpPr>
          <p:nvPr/>
        </p:nvSpPr>
        <p:spPr>
          <a:xfrm>
            <a:off x="131884" y="77296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Polygons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DD1CBA3B-1D14-2DE7-F949-5321FCC9B64F}"/>
              </a:ext>
            </a:extLst>
          </p:cNvPr>
          <p:cNvSpPr txBox="1">
            <a:spLocks/>
          </p:cNvSpPr>
          <p:nvPr/>
        </p:nvSpPr>
        <p:spPr>
          <a:xfrm>
            <a:off x="131884" y="5027193"/>
            <a:ext cx="11561379" cy="14183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en-GB" dirty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Is he correct? Prove it.</a:t>
            </a:r>
            <a:endParaRPr lang="en-GB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C6AFB196-8891-0922-7CC0-C1DBBEA68E51}"/>
              </a:ext>
            </a:extLst>
          </p:cNvPr>
          <p:cNvSpPr>
            <a:spLocks noChangeAspect="1"/>
          </p:cNvSpPr>
          <p:nvPr/>
        </p:nvSpPr>
        <p:spPr>
          <a:xfrm>
            <a:off x="3161767" y="1598018"/>
            <a:ext cx="3672000" cy="3672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EE77B10C-EBA3-1F07-3A1C-515EC3BB3F17}"/>
              </a:ext>
            </a:extLst>
          </p:cNvPr>
          <p:cNvSpPr>
            <a:spLocks noChangeAspect="1"/>
          </p:cNvSpPr>
          <p:nvPr/>
        </p:nvSpPr>
        <p:spPr>
          <a:xfrm>
            <a:off x="5370100" y="1598018"/>
            <a:ext cx="3672000" cy="3672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CB14E2E-4B4D-CEBF-363C-A411C49F84E1}"/>
              </a:ext>
            </a:extLst>
          </p:cNvPr>
          <p:cNvSpPr txBox="1"/>
          <p:nvPr/>
        </p:nvSpPr>
        <p:spPr>
          <a:xfrm>
            <a:off x="4218579" y="1716531"/>
            <a:ext cx="148560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u="sng" dirty="0">
                <a:latin typeface="Poppins" panose="00000500000000000000" pitchFamily="2" charset="0"/>
                <a:cs typeface="Poppins" panose="00000500000000000000" pitchFamily="2" charset="0"/>
              </a:rPr>
              <a:t>Regular Polygons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1AE04A9F-DC5E-247C-EDD6-7A1AFE79A488}"/>
              </a:ext>
            </a:extLst>
          </p:cNvPr>
          <p:cNvSpPr txBox="1"/>
          <p:nvPr/>
        </p:nvSpPr>
        <p:spPr>
          <a:xfrm>
            <a:off x="6543872" y="1689010"/>
            <a:ext cx="145745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u="sng" dirty="0">
                <a:latin typeface="Poppins" panose="00000500000000000000" pitchFamily="2" charset="0"/>
                <a:cs typeface="Poppins" panose="00000500000000000000" pitchFamily="2" charset="0"/>
              </a:rPr>
              <a:t>Irregular</a:t>
            </a:r>
          </a:p>
          <a:p>
            <a:r>
              <a:rPr lang="en-GB" sz="2200" u="sng" dirty="0">
                <a:latin typeface="Poppins" panose="00000500000000000000" pitchFamily="2" charset="0"/>
                <a:cs typeface="Poppins" panose="00000500000000000000" pitchFamily="2" charset="0"/>
              </a:rPr>
              <a:t>Polygons</a:t>
            </a:r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A2397D70-5DAC-AE84-F755-EC8F8E7DA4F9}"/>
              </a:ext>
            </a:extLst>
          </p:cNvPr>
          <p:cNvSpPr/>
          <p:nvPr/>
        </p:nvSpPr>
        <p:spPr>
          <a:xfrm>
            <a:off x="7223609" y="2776136"/>
            <a:ext cx="1420044" cy="833505"/>
          </a:xfrm>
          <a:custGeom>
            <a:avLst/>
            <a:gdLst>
              <a:gd name="connsiteX0" fmla="*/ 1106906 w 2767264"/>
              <a:gd name="connsiteY0" fmla="*/ 637674 h 1624263"/>
              <a:gd name="connsiteX1" fmla="*/ 2767264 w 2767264"/>
              <a:gd name="connsiteY1" fmla="*/ 360947 h 1624263"/>
              <a:gd name="connsiteX2" fmla="*/ 2069432 w 2767264"/>
              <a:gd name="connsiteY2" fmla="*/ 1624263 h 1624263"/>
              <a:gd name="connsiteX3" fmla="*/ 0 w 2767264"/>
              <a:gd name="connsiteY3" fmla="*/ 1600200 h 1624263"/>
              <a:gd name="connsiteX4" fmla="*/ 108285 w 2767264"/>
              <a:gd name="connsiteY4" fmla="*/ 0 h 1624263"/>
              <a:gd name="connsiteX5" fmla="*/ 1106906 w 2767264"/>
              <a:gd name="connsiteY5" fmla="*/ 637674 h 16242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767264" h="1624263">
                <a:moveTo>
                  <a:pt x="1106906" y="637674"/>
                </a:moveTo>
                <a:lnTo>
                  <a:pt x="2767264" y="360947"/>
                </a:lnTo>
                <a:lnTo>
                  <a:pt x="2069432" y="1624263"/>
                </a:lnTo>
                <a:lnTo>
                  <a:pt x="0" y="1600200"/>
                </a:lnTo>
                <a:lnTo>
                  <a:pt x="108285" y="0"/>
                </a:lnTo>
                <a:lnTo>
                  <a:pt x="1106906" y="637674"/>
                </a:lnTo>
                <a:close/>
              </a:path>
            </a:pathLst>
          </a:custGeom>
          <a:solidFill>
            <a:srgbClr val="FFB8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239B1C4E-75F9-8AC9-C98E-25BA5056C83A}"/>
              </a:ext>
            </a:extLst>
          </p:cNvPr>
          <p:cNvSpPr/>
          <p:nvPr/>
        </p:nvSpPr>
        <p:spPr>
          <a:xfrm>
            <a:off x="2388600" y="2321441"/>
            <a:ext cx="687003" cy="687003"/>
          </a:xfrm>
          <a:prstGeom prst="ellipse">
            <a:avLst/>
          </a:prstGeom>
          <a:solidFill>
            <a:srgbClr val="CD80B9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CC0619BD-F6EE-0CDE-BE49-B937DE6D5EC8}"/>
              </a:ext>
            </a:extLst>
          </p:cNvPr>
          <p:cNvSpPr/>
          <p:nvPr/>
        </p:nvSpPr>
        <p:spPr>
          <a:xfrm>
            <a:off x="3827825" y="2815038"/>
            <a:ext cx="755703" cy="755703"/>
          </a:xfrm>
          <a:prstGeom prst="rect">
            <a:avLst/>
          </a:prstGeom>
          <a:solidFill>
            <a:srgbClr val="00ABC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ight Triangle 28">
            <a:extLst>
              <a:ext uri="{FF2B5EF4-FFF2-40B4-BE49-F238E27FC236}">
                <a16:creationId xmlns:a16="http://schemas.microsoft.com/office/drawing/2014/main" id="{3B4EC6D5-230C-B207-C886-C1808BB283E3}"/>
              </a:ext>
            </a:extLst>
          </p:cNvPr>
          <p:cNvSpPr/>
          <p:nvPr/>
        </p:nvSpPr>
        <p:spPr>
          <a:xfrm>
            <a:off x="4552659" y="3775883"/>
            <a:ext cx="1106424" cy="1106424"/>
          </a:xfrm>
          <a:prstGeom prst="rtTriangle">
            <a:avLst/>
          </a:prstGeom>
          <a:solidFill>
            <a:srgbClr val="9ADCA4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313471A4-6BDB-E0A4-F4D4-736F12BE519C}"/>
              </a:ext>
            </a:extLst>
          </p:cNvPr>
          <p:cNvSpPr/>
          <p:nvPr/>
        </p:nvSpPr>
        <p:spPr>
          <a:xfrm>
            <a:off x="6805717" y="3925008"/>
            <a:ext cx="1867666" cy="903271"/>
          </a:xfrm>
          <a:custGeom>
            <a:avLst/>
            <a:gdLst>
              <a:gd name="connsiteX0" fmla="*/ 1082843 w 3308685"/>
              <a:gd name="connsiteY0" fmla="*/ 0 h 1600200"/>
              <a:gd name="connsiteX1" fmla="*/ 3308685 w 3308685"/>
              <a:gd name="connsiteY1" fmla="*/ 457200 h 1600200"/>
              <a:gd name="connsiteX2" fmla="*/ 1588169 w 3308685"/>
              <a:gd name="connsiteY2" fmla="*/ 1600200 h 1600200"/>
              <a:gd name="connsiteX3" fmla="*/ 0 w 3308685"/>
              <a:gd name="connsiteY3" fmla="*/ 818147 h 1600200"/>
              <a:gd name="connsiteX4" fmla="*/ 1082843 w 3308685"/>
              <a:gd name="connsiteY4" fmla="*/ 0 h 160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08685" h="1600200">
                <a:moveTo>
                  <a:pt x="1082843" y="0"/>
                </a:moveTo>
                <a:lnTo>
                  <a:pt x="3308685" y="457200"/>
                </a:lnTo>
                <a:lnTo>
                  <a:pt x="1588169" y="1600200"/>
                </a:lnTo>
                <a:lnTo>
                  <a:pt x="0" y="818147"/>
                </a:lnTo>
                <a:lnTo>
                  <a:pt x="1082843" y="0"/>
                </a:lnTo>
                <a:close/>
              </a:path>
            </a:pathLst>
          </a:custGeom>
          <a:solidFill>
            <a:srgbClr val="494A9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596ED9F-0B82-2B88-5086-D947A7C554E1}"/>
              </a:ext>
            </a:extLst>
          </p:cNvPr>
          <p:cNvSpPr txBox="1"/>
          <p:nvPr/>
        </p:nvSpPr>
        <p:spPr>
          <a:xfrm>
            <a:off x="131884" y="1121613"/>
            <a:ext cx="11561379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Felix thinks he has </a:t>
            </a: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placed each shape into the correct position on the Venn diagram.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354364468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016117D-791D-40B4-7C10-D45FCFA915C3}"/>
              </a:ext>
            </a:extLst>
          </p:cNvPr>
          <p:cNvSpPr txBox="1">
            <a:spLocks/>
          </p:cNvSpPr>
          <p:nvPr/>
        </p:nvSpPr>
        <p:spPr>
          <a:xfrm>
            <a:off x="131884" y="77296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Polygons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DD1CBA3B-1D14-2DE7-F949-5321FCC9B64F}"/>
              </a:ext>
            </a:extLst>
          </p:cNvPr>
          <p:cNvSpPr txBox="1">
            <a:spLocks/>
          </p:cNvSpPr>
          <p:nvPr/>
        </p:nvSpPr>
        <p:spPr>
          <a:xfrm>
            <a:off x="131884" y="5027193"/>
            <a:ext cx="11561379" cy="14183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en-GB" dirty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Is he correct? Prove it.</a:t>
            </a:r>
          </a:p>
          <a:p>
            <a:pPr algn="l">
              <a:lnSpc>
                <a:spcPct val="100000"/>
              </a:lnSpc>
            </a:pPr>
            <a:r>
              <a:rPr lang="en-GB" dirty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Felix is incorrect because…</a:t>
            </a:r>
            <a:endParaRPr lang="en-GB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C6AFB196-8891-0922-7CC0-C1DBBEA68E51}"/>
              </a:ext>
            </a:extLst>
          </p:cNvPr>
          <p:cNvSpPr>
            <a:spLocks noChangeAspect="1"/>
          </p:cNvSpPr>
          <p:nvPr/>
        </p:nvSpPr>
        <p:spPr>
          <a:xfrm>
            <a:off x="3161767" y="1598018"/>
            <a:ext cx="3672000" cy="3672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EE77B10C-EBA3-1F07-3A1C-515EC3BB3F17}"/>
              </a:ext>
            </a:extLst>
          </p:cNvPr>
          <p:cNvSpPr>
            <a:spLocks noChangeAspect="1"/>
          </p:cNvSpPr>
          <p:nvPr/>
        </p:nvSpPr>
        <p:spPr>
          <a:xfrm>
            <a:off x="5370100" y="1598018"/>
            <a:ext cx="3672000" cy="3672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CB14E2E-4B4D-CEBF-363C-A411C49F84E1}"/>
              </a:ext>
            </a:extLst>
          </p:cNvPr>
          <p:cNvSpPr txBox="1"/>
          <p:nvPr/>
        </p:nvSpPr>
        <p:spPr>
          <a:xfrm>
            <a:off x="4218579" y="1716531"/>
            <a:ext cx="148560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u="sng" dirty="0">
                <a:latin typeface="Poppins" panose="00000500000000000000" pitchFamily="2" charset="0"/>
                <a:cs typeface="Poppins" panose="00000500000000000000" pitchFamily="2" charset="0"/>
              </a:rPr>
              <a:t>Regular Polygons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1AE04A9F-DC5E-247C-EDD6-7A1AFE79A488}"/>
              </a:ext>
            </a:extLst>
          </p:cNvPr>
          <p:cNvSpPr txBox="1"/>
          <p:nvPr/>
        </p:nvSpPr>
        <p:spPr>
          <a:xfrm>
            <a:off x="6543872" y="1689010"/>
            <a:ext cx="145745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u="sng" dirty="0">
                <a:latin typeface="Poppins" panose="00000500000000000000" pitchFamily="2" charset="0"/>
                <a:cs typeface="Poppins" panose="00000500000000000000" pitchFamily="2" charset="0"/>
              </a:rPr>
              <a:t>Irregular</a:t>
            </a:r>
          </a:p>
          <a:p>
            <a:r>
              <a:rPr lang="en-GB" sz="2200" u="sng" dirty="0">
                <a:latin typeface="Poppins" panose="00000500000000000000" pitchFamily="2" charset="0"/>
                <a:cs typeface="Poppins" panose="00000500000000000000" pitchFamily="2" charset="0"/>
              </a:rPr>
              <a:t>Polygons</a:t>
            </a:r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A2397D70-5DAC-AE84-F755-EC8F8E7DA4F9}"/>
              </a:ext>
            </a:extLst>
          </p:cNvPr>
          <p:cNvSpPr/>
          <p:nvPr/>
        </p:nvSpPr>
        <p:spPr>
          <a:xfrm>
            <a:off x="7223609" y="2776136"/>
            <a:ext cx="1420044" cy="833505"/>
          </a:xfrm>
          <a:custGeom>
            <a:avLst/>
            <a:gdLst>
              <a:gd name="connsiteX0" fmla="*/ 1106906 w 2767264"/>
              <a:gd name="connsiteY0" fmla="*/ 637674 h 1624263"/>
              <a:gd name="connsiteX1" fmla="*/ 2767264 w 2767264"/>
              <a:gd name="connsiteY1" fmla="*/ 360947 h 1624263"/>
              <a:gd name="connsiteX2" fmla="*/ 2069432 w 2767264"/>
              <a:gd name="connsiteY2" fmla="*/ 1624263 h 1624263"/>
              <a:gd name="connsiteX3" fmla="*/ 0 w 2767264"/>
              <a:gd name="connsiteY3" fmla="*/ 1600200 h 1624263"/>
              <a:gd name="connsiteX4" fmla="*/ 108285 w 2767264"/>
              <a:gd name="connsiteY4" fmla="*/ 0 h 1624263"/>
              <a:gd name="connsiteX5" fmla="*/ 1106906 w 2767264"/>
              <a:gd name="connsiteY5" fmla="*/ 637674 h 16242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767264" h="1624263">
                <a:moveTo>
                  <a:pt x="1106906" y="637674"/>
                </a:moveTo>
                <a:lnTo>
                  <a:pt x="2767264" y="360947"/>
                </a:lnTo>
                <a:lnTo>
                  <a:pt x="2069432" y="1624263"/>
                </a:lnTo>
                <a:lnTo>
                  <a:pt x="0" y="1600200"/>
                </a:lnTo>
                <a:lnTo>
                  <a:pt x="108285" y="0"/>
                </a:lnTo>
                <a:lnTo>
                  <a:pt x="1106906" y="637674"/>
                </a:lnTo>
                <a:close/>
              </a:path>
            </a:pathLst>
          </a:custGeom>
          <a:solidFill>
            <a:srgbClr val="FFB8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239B1C4E-75F9-8AC9-C98E-25BA5056C83A}"/>
              </a:ext>
            </a:extLst>
          </p:cNvPr>
          <p:cNvSpPr/>
          <p:nvPr/>
        </p:nvSpPr>
        <p:spPr>
          <a:xfrm>
            <a:off x="2388600" y="2321441"/>
            <a:ext cx="687003" cy="687003"/>
          </a:xfrm>
          <a:prstGeom prst="ellipse">
            <a:avLst/>
          </a:prstGeom>
          <a:solidFill>
            <a:srgbClr val="CD80B9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CC0619BD-F6EE-0CDE-BE49-B937DE6D5EC8}"/>
              </a:ext>
            </a:extLst>
          </p:cNvPr>
          <p:cNvSpPr/>
          <p:nvPr/>
        </p:nvSpPr>
        <p:spPr>
          <a:xfrm>
            <a:off x="3827825" y="2815038"/>
            <a:ext cx="755703" cy="755703"/>
          </a:xfrm>
          <a:prstGeom prst="rect">
            <a:avLst/>
          </a:prstGeom>
          <a:solidFill>
            <a:srgbClr val="00ABC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ight Triangle 28">
            <a:extLst>
              <a:ext uri="{FF2B5EF4-FFF2-40B4-BE49-F238E27FC236}">
                <a16:creationId xmlns:a16="http://schemas.microsoft.com/office/drawing/2014/main" id="{3B4EC6D5-230C-B207-C886-C1808BB283E3}"/>
              </a:ext>
            </a:extLst>
          </p:cNvPr>
          <p:cNvSpPr/>
          <p:nvPr/>
        </p:nvSpPr>
        <p:spPr>
          <a:xfrm>
            <a:off x="4552659" y="3775883"/>
            <a:ext cx="1106424" cy="1106424"/>
          </a:xfrm>
          <a:prstGeom prst="rtTriangle">
            <a:avLst/>
          </a:prstGeom>
          <a:solidFill>
            <a:srgbClr val="9ADCA4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313471A4-6BDB-E0A4-F4D4-736F12BE519C}"/>
              </a:ext>
            </a:extLst>
          </p:cNvPr>
          <p:cNvSpPr/>
          <p:nvPr/>
        </p:nvSpPr>
        <p:spPr>
          <a:xfrm>
            <a:off x="6805717" y="3925008"/>
            <a:ext cx="1867666" cy="903271"/>
          </a:xfrm>
          <a:custGeom>
            <a:avLst/>
            <a:gdLst>
              <a:gd name="connsiteX0" fmla="*/ 1082843 w 3308685"/>
              <a:gd name="connsiteY0" fmla="*/ 0 h 1600200"/>
              <a:gd name="connsiteX1" fmla="*/ 3308685 w 3308685"/>
              <a:gd name="connsiteY1" fmla="*/ 457200 h 1600200"/>
              <a:gd name="connsiteX2" fmla="*/ 1588169 w 3308685"/>
              <a:gd name="connsiteY2" fmla="*/ 1600200 h 1600200"/>
              <a:gd name="connsiteX3" fmla="*/ 0 w 3308685"/>
              <a:gd name="connsiteY3" fmla="*/ 818147 h 1600200"/>
              <a:gd name="connsiteX4" fmla="*/ 1082843 w 3308685"/>
              <a:gd name="connsiteY4" fmla="*/ 0 h 160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08685" h="1600200">
                <a:moveTo>
                  <a:pt x="1082843" y="0"/>
                </a:moveTo>
                <a:lnTo>
                  <a:pt x="3308685" y="457200"/>
                </a:lnTo>
                <a:lnTo>
                  <a:pt x="1588169" y="1600200"/>
                </a:lnTo>
                <a:lnTo>
                  <a:pt x="0" y="818147"/>
                </a:lnTo>
                <a:lnTo>
                  <a:pt x="1082843" y="0"/>
                </a:lnTo>
                <a:close/>
              </a:path>
            </a:pathLst>
          </a:custGeom>
          <a:solidFill>
            <a:srgbClr val="494A9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1AAA49E-13CE-41C8-787F-865435BBE51A}"/>
              </a:ext>
            </a:extLst>
          </p:cNvPr>
          <p:cNvSpPr txBox="1"/>
          <p:nvPr/>
        </p:nvSpPr>
        <p:spPr>
          <a:xfrm>
            <a:off x="131884" y="1121613"/>
            <a:ext cx="11561379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Felix thinks he has </a:t>
            </a: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placed each shape into the correct position on the Venn diagram.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12710208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016117D-791D-40B4-7C10-D45FCFA915C3}"/>
              </a:ext>
            </a:extLst>
          </p:cNvPr>
          <p:cNvSpPr txBox="1">
            <a:spLocks/>
          </p:cNvSpPr>
          <p:nvPr/>
        </p:nvSpPr>
        <p:spPr>
          <a:xfrm>
            <a:off x="131884" y="77296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Polygons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DD1CBA3B-1D14-2DE7-F949-5321FCC9B64F}"/>
              </a:ext>
            </a:extLst>
          </p:cNvPr>
          <p:cNvSpPr txBox="1">
            <a:spLocks/>
          </p:cNvSpPr>
          <p:nvPr/>
        </p:nvSpPr>
        <p:spPr>
          <a:xfrm>
            <a:off x="131884" y="5027193"/>
            <a:ext cx="11561379" cy="14183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en-GB" dirty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Is he correct? Prove it.</a:t>
            </a:r>
          </a:p>
          <a:p>
            <a:pPr algn="l">
              <a:lnSpc>
                <a:spcPct val="100000"/>
              </a:lnSpc>
            </a:pPr>
            <a:r>
              <a:rPr lang="en-GB" dirty="0">
                <a:solidFill>
                  <a:srgbClr val="F76756"/>
                </a:solidFill>
                <a:latin typeface="Poppins" pitchFamily="2" charset="77"/>
                <a:cs typeface="Poppins" pitchFamily="2" charset="77"/>
              </a:rPr>
              <a:t>Felix is incorrect because a right-angled triangle is not a regular polygon. It has angles which are different sizes and sides which are different lengths.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C6AFB196-8891-0922-7CC0-C1DBBEA68E51}"/>
              </a:ext>
            </a:extLst>
          </p:cNvPr>
          <p:cNvSpPr>
            <a:spLocks noChangeAspect="1"/>
          </p:cNvSpPr>
          <p:nvPr/>
        </p:nvSpPr>
        <p:spPr>
          <a:xfrm>
            <a:off x="3161767" y="1598018"/>
            <a:ext cx="3672000" cy="3672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EE77B10C-EBA3-1F07-3A1C-515EC3BB3F17}"/>
              </a:ext>
            </a:extLst>
          </p:cNvPr>
          <p:cNvSpPr>
            <a:spLocks noChangeAspect="1"/>
          </p:cNvSpPr>
          <p:nvPr/>
        </p:nvSpPr>
        <p:spPr>
          <a:xfrm>
            <a:off x="5370100" y="1598018"/>
            <a:ext cx="3672000" cy="3672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CB14E2E-4B4D-CEBF-363C-A411C49F84E1}"/>
              </a:ext>
            </a:extLst>
          </p:cNvPr>
          <p:cNvSpPr txBox="1"/>
          <p:nvPr/>
        </p:nvSpPr>
        <p:spPr>
          <a:xfrm>
            <a:off x="4218579" y="1716531"/>
            <a:ext cx="148560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u="sng" dirty="0">
                <a:latin typeface="Poppins" panose="00000500000000000000" pitchFamily="2" charset="0"/>
                <a:cs typeface="Poppins" panose="00000500000000000000" pitchFamily="2" charset="0"/>
              </a:rPr>
              <a:t>Regular Polygons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1AE04A9F-DC5E-247C-EDD6-7A1AFE79A488}"/>
              </a:ext>
            </a:extLst>
          </p:cNvPr>
          <p:cNvSpPr txBox="1"/>
          <p:nvPr/>
        </p:nvSpPr>
        <p:spPr>
          <a:xfrm>
            <a:off x="6543872" y="1689010"/>
            <a:ext cx="145745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u="sng" dirty="0">
                <a:latin typeface="Poppins" panose="00000500000000000000" pitchFamily="2" charset="0"/>
                <a:cs typeface="Poppins" panose="00000500000000000000" pitchFamily="2" charset="0"/>
              </a:rPr>
              <a:t>Irregular</a:t>
            </a:r>
          </a:p>
          <a:p>
            <a:r>
              <a:rPr lang="en-GB" sz="2200" u="sng" dirty="0">
                <a:latin typeface="Poppins" panose="00000500000000000000" pitchFamily="2" charset="0"/>
                <a:cs typeface="Poppins" panose="00000500000000000000" pitchFamily="2" charset="0"/>
              </a:rPr>
              <a:t>Polygons</a:t>
            </a:r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A2397D70-5DAC-AE84-F755-EC8F8E7DA4F9}"/>
              </a:ext>
            </a:extLst>
          </p:cNvPr>
          <p:cNvSpPr/>
          <p:nvPr/>
        </p:nvSpPr>
        <p:spPr>
          <a:xfrm>
            <a:off x="7223609" y="2776136"/>
            <a:ext cx="1420044" cy="833505"/>
          </a:xfrm>
          <a:custGeom>
            <a:avLst/>
            <a:gdLst>
              <a:gd name="connsiteX0" fmla="*/ 1106906 w 2767264"/>
              <a:gd name="connsiteY0" fmla="*/ 637674 h 1624263"/>
              <a:gd name="connsiteX1" fmla="*/ 2767264 w 2767264"/>
              <a:gd name="connsiteY1" fmla="*/ 360947 h 1624263"/>
              <a:gd name="connsiteX2" fmla="*/ 2069432 w 2767264"/>
              <a:gd name="connsiteY2" fmla="*/ 1624263 h 1624263"/>
              <a:gd name="connsiteX3" fmla="*/ 0 w 2767264"/>
              <a:gd name="connsiteY3" fmla="*/ 1600200 h 1624263"/>
              <a:gd name="connsiteX4" fmla="*/ 108285 w 2767264"/>
              <a:gd name="connsiteY4" fmla="*/ 0 h 1624263"/>
              <a:gd name="connsiteX5" fmla="*/ 1106906 w 2767264"/>
              <a:gd name="connsiteY5" fmla="*/ 637674 h 16242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767264" h="1624263">
                <a:moveTo>
                  <a:pt x="1106906" y="637674"/>
                </a:moveTo>
                <a:lnTo>
                  <a:pt x="2767264" y="360947"/>
                </a:lnTo>
                <a:lnTo>
                  <a:pt x="2069432" y="1624263"/>
                </a:lnTo>
                <a:lnTo>
                  <a:pt x="0" y="1600200"/>
                </a:lnTo>
                <a:lnTo>
                  <a:pt x="108285" y="0"/>
                </a:lnTo>
                <a:lnTo>
                  <a:pt x="1106906" y="637674"/>
                </a:lnTo>
                <a:close/>
              </a:path>
            </a:pathLst>
          </a:custGeom>
          <a:solidFill>
            <a:srgbClr val="FFB8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239B1C4E-75F9-8AC9-C98E-25BA5056C83A}"/>
              </a:ext>
            </a:extLst>
          </p:cNvPr>
          <p:cNvSpPr/>
          <p:nvPr/>
        </p:nvSpPr>
        <p:spPr>
          <a:xfrm>
            <a:off x="2388600" y="2321441"/>
            <a:ext cx="687003" cy="687003"/>
          </a:xfrm>
          <a:prstGeom prst="ellipse">
            <a:avLst/>
          </a:prstGeom>
          <a:solidFill>
            <a:srgbClr val="CD80B9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CC0619BD-F6EE-0CDE-BE49-B937DE6D5EC8}"/>
              </a:ext>
            </a:extLst>
          </p:cNvPr>
          <p:cNvSpPr/>
          <p:nvPr/>
        </p:nvSpPr>
        <p:spPr>
          <a:xfrm>
            <a:off x="3827825" y="2815038"/>
            <a:ext cx="755703" cy="755703"/>
          </a:xfrm>
          <a:prstGeom prst="rect">
            <a:avLst/>
          </a:prstGeom>
          <a:solidFill>
            <a:srgbClr val="00ABC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ight Triangle 28">
            <a:extLst>
              <a:ext uri="{FF2B5EF4-FFF2-40B4-BE49-F238E27FC236}">
                <a16:creationId xmlns:a16="http://schemas.microsoft.com/office/drawing/2014/main" id="{3B4EC6D5-230C-B207-C886-C1808BB283E3}"/>
              </a:ext>
            </a:extLst>
          </p:cNvPr>
          <p:cNvSpPr/>
          <p:nvPr/>
        </p:nvSpPr>
        <p:spPr>
          <a:xfrm>
            <a:off x="4552659" y="3775883"/>
            <a:ext cx="1106424" cy="1106424"/>
          </a:xfrm>
          <a:prstGeom prst="rtTriangle">
            <a:avLst/>
          </a:prstGeom>
          <a:solidFill>
            <a:srgbClr val="9ADCA4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313471A4-6BDB-E0A4-F4D4-736F12BE519C}"/>
              </a:ext>
            </a:extLst>
          </p:cNvPr>
          <p:cNvSpPr/>
          <p:nvPr/>
        </p:nvSpPr>
        <p:spPr>
          <a:xfrm>
            <a:off x="6805717" y="3925008"/>
            <a:ext cx="1867666" cy="903271"/>
          </a:xfrm>
          <a:custGeom>
            <a:avLst/>
            <a:gdLst>
              <a:gd name="connsiteX0" fmla="*/ 1082843 w 3308685"/>
              <a:gd name="connsiteY0" fmla="*/ 0 h 1600200"/>
              <a:gd name="connsiteX1" fmla="*/ 3308685 w 3308685"/>
              <a:gd name="connsiteY1" fmla="*/ 457200 h 1600200"/>
              <a:gd name="connsiteX2" fmla="*/ 1588169 w 3308685"/>
              <a:gd name="connsiteY2" fmla="*/ 1600200 h 1600200"/>
              <a:gd name="connsiteX3" fmla="*/ 0 w 3308685"/>
              <a:gd name="connsiteY3" fmla="*/ 818147 h 1600200"/>
              <a:gd name="connsiteX4" fmla="*/ 1082843 w 3308685"/>
              <a:gd name="connsiteY4" fmla="*/ 0 h 160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08685" h="1600200">
                <a:moveTo>
                  <a:pt x="1082843" y="0"/>
                </a:moveTo>
                <a:lnTo>
                  <a:pt x="3308685" y="457200"/>
                </a:lnTo>
                <a:lnTo>
                  <a:pt x="1588169" y="1600200"/>
                </a:lnTo>
                <a:lnTo>
                  <a:pt x="0" y="818147"/>
                </a:lnTo>
                <a:lnTo>
                  <a:pt x="1082843" y="0"/>
                </a:lnTo>
                <a:close/>
              </a:path>
            </a:pathLst>
          </a:custGeom>
          <a:solidFill>
            <a:srgbClr val="494A9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B723042-A781-DD62-4C0D-86175A19C75A}"/>
              </a:ext>
            </a:extLst>
          </p:cNvPr>
          <p:cNvSpPr txBox="1"/>
          <p:nvPr/>
        </p:nvSpPr>
        <p:spPr>
          <a:xfrm>
            <a:off x="131884" y="1121613"/>
            <a:ext cx="11561379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Felix thinks he has </a:t>
            </a: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placed each shape into the correct position on the Venn diagram.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5168573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6A4609FD-D3C9-3767-C9A8-033710A233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7016117D-791D-40B4-7C10-D45FCFA915C3}"/>
              </a:ext>
            </a:extLst>
          </p:cNvPr>
          <p:cNvSpPr txBox="1">
            <a:spLocks/>
          </p:cNvSpPr>
          <p:nvPr/>
        </p:nvSpPr>
        <p:spPr>
          <a:xfrm>
            <a:off x="131884" y="77296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Polygons</a:t>
            </a:r>
          </a:p>
        </p:txBody>
      </p:sp>
      <p:sp>
        <p:nvSpPr>
          <p:cNvPr id="7" name="Speech Bubble: Rectangle with Corners Rounded 6">
            <a:extLst>
              <a:ext uri="{FF2B5EF4-FFF2-40B4-BE49-F238E27FC236}">
                <a16:creationId xmlns:a16="http://schemas.microsoft.com/office/drawing/2014/main" id="{935B65FC-CA5F-DAF9-ABE6-4D6C9BAE6AD1}"/>
              </a:ext>
            </a:extLst>
          </p:cNvPr>
          <p:cNvSpPr/>
          <p:nvPr/>
        </p:nvSpPr>
        <p:spPr>
          <a:xfrm>
            <a:off x="3945963" y="1943818"/>
            <a:ext cx="6319374" cy="2257425"/>
          </a:xfrm>
          <a:prstGeom prst="wedgeRoundRectCallout">
            <a:avLst>
              <a:gd name="adj1" fmla="val -63790"/>
              <a:gd name="adj2" fmla="val 7226"/>
              <a:gd name="adj3" fmla="val 1666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My shape has fewer than 10 sides.</a:t>
            </a:r>
          </a:p>
          <a:p>
            <a:r>
              <a:rPr lang="en-GB" sz="2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All the angles in my shape are equal.</a:t>
            </a:r>
          </a:p>
          <a:p>
            <a:r>
              <a:rPr lang="en-GB" sz="2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I have four pairs of parallel lines.</a:t>
            </a:r>
          </a:p>
          <a:p>
            <a:r>
              <a:rPr lang="en-GB" sz="2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I have double the number of sides as I have parallel lines.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D6E3983-1D91-3B79-7237-7B996DB1D967}"/>
              </a:ext>
            </a:extLst>
          </p:cNvPr>
          <p:cNvSpPr txBox="1"/>
          <p:nvPr/>
        </p:nvSpPr>
        <p:spPr>
          <a:xfrm>
            <a:off x="131884" y="1121613"/>
            <a:ext cx="11561379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Which shape is Alisha describing?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22445000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EC93378E-52DE-F614-CEE7-EA921E0EE7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7016117D-791D-40B4-7C10-D45FCFA915C3}"/>
              </a:ext>
            </a:extLst>
          </p:cNvPr>
          <p:cNvSpPr txBox="1">
            <a:spLocks/>
          </p:cNvSpPr>
          <p:nvPr/>
        </p:nvSpPr>
        <p:spPr>
          <a:xfrm>
            <a:off x="131884" y="77296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Polygons</a:t>
            </a:r>
          </a:p>
        </p:txBody>
      </p:sp>
      <p:sp>
        <p:nvSpPr>
          <p:cNvPr id="7" name="Speech Bubble: Rectangle with Corners Rounded 6">
            <a:extLst>
              <a:ext uri="{FF2B5EF4-FFF2-40B4-BE49-F238E27FC236}">
                <a16:creationId xmlns:a16="http://schemas.microsoft.com/office/drawing/2014/main" id="{935B65FC-CA5F-DAF9-ABE6-4D6C9BAE6AD1}"/>
              </a:ext>
            </a:extLst>
          </p:cNvPr>
          <p:cNvSpPr/>
          <p:nvPr/>
        </p:nvSpPr>
        <p:spPr>
          <a:xfrm>
            <a:off x="3945963" y="1943818"/>
            <a:ext cx="6319374" cy="2257425"/>
          </a:xfrm>
          <a:prstGeom prst="wedgeRoundRectCallout">
            <a:avLst>
              <a:gd name="adj1" fmla="val -63790"/>
              <a:gd name="adj2" fmla="val 7226"/>
              <a:gd name="adj3" fmla="val 1666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My shape has fewer than 10 sides.</a:t>
            </a:r>
          </a:p>
          <a:p>
            <a:r>
              <a:rPr lang="en-GB" sz="2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All the angles in my shape are equal.</a:t>
            </a:r>
          </a:p>
          <a:p>
            <a:r>
              <a:rPr lang="en-GB" sz="2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I have four pairs of parallel lines.</a:t>
            </a:r>
          </a:p>
          <a:p>
            <a:r>
              <a:rPr lang="en-GB" sz="2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I have double the number of sides as I have parallel lines.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379C69B7-3E14-1161-FD21-B750202FA26D}"/>
              </a:ext>
            </a:extLst>
          </p:cNvPr>
          <p:cNvSpPr txBox="1">
            <a:spLocks/>
          </p:cNvSpPr>
          <p:nvPr/>
        </p:nvSpPr>
        <p:spPr>
          <a:xfrm>
            <a:off x="131884" y="4846713"/>
            <a:ext cx="11561379" cy="14183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endParaRPr lang="en-GB" dirty="0">
              <a:solidFill>
                <a:srgbClr val="F76756"/>
              </a:solidFill>
              <a:latin typeface="Poppins" pitchFamily="2" charset="77"/>
              <a:cs typeface="Poppins" pitchFamily="2" charset="77"/>
            </a:endParaRPr>
          </a:p>
          <a:p>
            <a:pPr algn="l">
              <a:lnSpc>
                <a:spcPct val="100000"/>
              </a:lnSpc>
            </a:pPr>
            <a:endParaRPr lang="en-GB" dirty="0">
              <a:solidFill>
                <a:srgbClr val="F76756"/>
              </a:solidFill>
              <a:latin typeface="Poppins" pitchFamily="2" charset="77"/>
              <a:cs typeface="Poppins" pitchFamily="2" charset="77"/>
            </a:endParaRPr>
          </a:p>
          <a:p>
            <a:pPr algn="l">
              <a:lnSpc>
                <a:spcPct val="100000"/>
              </a:lnSpc>
            </a:pPr>
            <a:r>
              <a:rPr lang="en-GB" dirty="0">
                <a:solidFill>
                  <a:srgbClr val="F76756"/>
                </a:solidFill>
                <a:latin typeface="Poppins" pitchFamily="2" charset="77"/>
                <a:cs typeface="Poppins" pitchFamily="2" charset="77"/>
              </a:rPr>
              <a:t>A regular octagon</a:t>
            </a:r>
          </a:p>
        </p:txBody>
      </p:sp>
      <p:sp>
        <p:nvSpPr>
          <p:cNvPr id="9" name="Octagon 8">
            <a:extLst>
              <a:ext uri="{FF2B5EF4-FFF2-40B4-BE49-F238E27FC236}">
                <a16:creationId xmlns:a16="http://schemas.microsoft.com/office/drawing/2014/main" id="{573F0186-11CF-890B-4673-DD51DBB6AD7E}"/>
              </a:ext>
            </a:extLst>
          </p:cNvPr>
          <p:cNvSpPr/>
          <p:nvPr/>
        </p:nvSpPr>
        <p:spPr>
          <a:xfrm>
            <a:off x="5819278" y="4574847"/>
            <a:ext cx="1960098" cy="1960098"/>
          </a:xfrm>
          <a:prstGeom prst="octagon">
            <a:avLst/>
          </a:prstGeom>
          <a:solidFill>
            <a:srgbClr val="F76756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48200B1-C9A8-0729-9526-10138F7F82BE}"/>
              </a:ext>
            </a:extLst>
          </p:cNvPr>
          <p:cNvCxnSpPr>
            <a:cxnSpLocks/>
          </p:cNvCxnSpPr>
          <p:nvPr/>
        </p:nvCxnSpPr>
        <p:spPr>
          <a:xfrm>
            <a:off x="7779376" y="5513000"/>
            <a:ext cx="0" cy="30162"/>
          </a:xfrm>
          <a:prstGeom prst="line">
            <a:avLst/>
          </a:prstGeom>
          <a:ln w="12700">
            <a:solidFill>
              <a:schemeClr val="tx1"/>
            </a:solidFill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838CB452-A780-06E7-6B3E-03EF0B0AE662}"/>
              </a:ext>
            </a:extLst>
          </p:cNvPr>
          <p:cNvCxnSpPr>
            <a:cxnSpLocks/>
          </p:cNvCxnSpPr>
          <p:nvPr/>
        </p:nvCxnSpPr>
        <p:spPr>
          <a:xfrm>
            <a:off x="5819391" y="5513000"/>
            <a:ext cx="0" cy="30162"/>
          </a:xfrm>
          <a:prstGeom prst="line">
            <a:avLst/>
          </a:prstGeom>
          <a:ln w="12700">
            <a:solidFill>
              <a:schemeClr val="tx1"/>
            </a:solidFill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15E17538-8685-D553-4FED-46188ABCD5F6}"/>
              </a:ext>
            </a:extLst>
          </p:cNvPr>
          <p:cNvCxnSpPr>
            <a:cxnSpLocks/>
          </p:cNvCxnSpPr>
          <p:nvPr/>
        </p:nvCxnSpPr>
        <p:spPr>
          <a:xfrm rot="5400000">
            <a:off x="6781495" y="6523077"/>
            <a:ext cx="0" cy="30162"/>
          </a:xfrm>
          <a:prstGeom prst="line">
            <a:avLst/>
          </a:prstGeom>
          <a:ln w="12700">
            <a:solidFill>
              <a:schemeClr val="tx1"/>
            </a:solidFill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15682882-D8A6-2FFD-D21B-5A6DCB12F110}"/>
              </a:ext>
            </a:extLst>
          </p:cNvPr>
          <p:cNvCxnSpPr>
            <a:cxnSpLocks/>
          </p:cNvCxnSpPr>
          <p:nvPr/>
        </p:nvCxnSpPr>
        <p:spPr>
          <a:xfrm rot="5400000">
            <a:off x="6841024" y="6523077"/>
            <a:ext cx="0" cy="30162"/>
          </a:xfrm>
          <a:prstGeom prst="line">
            <a:avLst/>
          </a:prstGeom>
          <a:ln w="12700">
            <a:solidFill>
              <a:schemeClr val="tx1"/>
            </a:solidFill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EB678859-A595-2910-F179-7B7D009A003D}"/>
              </a:ext>
            </a:extLst>
          </p:cNvPr>
          <p:cNvCxnSpPr>
            <a:cxnSpLocks/>
          </p:cNvCxnSpPr>
          <p:nvPr/>
        </p:nvCxnSpPr>
        <p:spPr>
          <a:xfrm rot="5400000">
            <a:off x="6782259" y="4558575"/>
            <a:ext cx="0" cy="30162"/>
          </a:xfrm>
          <a:prstGeom prst="line">
            <a:avLst/>
          </a:prstGeom>
          <a:ln w="12700">
            <a:solidFill>
              <a:schemeClr val="tx1"/>
            </a:solidFill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EABB77B2-DA65-04F5-0B79-289D3749AE20}"/>
              </a:ext>
            </a:extLst>
          </p:cNvPr>
          <p:cNvCxnSpPr>
            <a:cxnSpLocks/>
          </p:cNvCxnSpPr>
          <p:nvPr/>
        </p:nvCxnSpPr>
        <p:spPr>
          <a:xfrm rot="5400000">
            <a:off x="6841788" y="4558575"/>
            <a:ext cx="0" cy="30162"/>
          </a:xfrm>
          <a:prstGeom prst="line">
            <a:avLst/>
          </a:prstGeom>
          <a:ln w="12700">
            <a:solidFill>
              <a:schemeClr val="tx1"/>
            </a:solidFill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237BF1A1-7EF6-7C25-2211-A18137B000DB}"/>
              </a:ext>
            </a:extLst>
          </p:cNvPr>
          <p:cNvCxnSpPr>
            <a:cxnSpLocks/>
          </p:cNvCxnSpPr>
          <p:nvPr/>
        </p:nvCxnSpPr>
        <p:spPr>
          <a:xfrm rot="2676987">
            <a:off x="6147976" y="4808177"/>
            <a:ext cx="0" cy="30162"/>
          </a:xfrm>
          <a:prstGeom prst="line">
            <a:avLst/>
          </a:prstGeom>
          <a:ln w="12700">
            <a:solidFill>
              <a:schemeClr val="tx1"/>
            </a:solidFill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3F1FC4C2-60AA-B8D9-2932-89B6D2E5D495}"/>
              </a:ext>
            </a:extLst>
          </p:cNvPr>
          <p:cNvCxnSpPr>
            <a:cxnSpLocks/>
          </p:cNvCxnSpPr>
          <p:nvPr/>
        </p:nvCxnSpPr>
        <p:spPr>
          <a:xfrm rot="2676987">
            <a:off x="6194916" y="4760604"/>
            <a:ext cx="0" cy="30162"/>
          </a:xfrm>
          <a:prstGeom prst="line">
            <a:avLst/>
          </a:prstGeom>
          <a:ln w="12700">
            <a:solidFill>
              <a:schemeClr val="tx1"/>
            </a:solidFill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B0B4AF6F-8B9B-C2B7-FE11-E9E255351A5C}"/>
              </a:ext>
            </a:extLst>
          </p:cNvPr>
          <p:cNvCxnSpPr>
            <a:cxnSpLocks/>
          </p:cNvCxnSpPr>
          <p:nvPr/>
        </p:nvCxnSpPr>
        <p:spPr>
          <a:xfrm rot="2676987">
            <a:off x="6054095" y="4903324"/>
            <a:ext cx="0" cy="30162"/>
          </a:xfrm>
          <a:prstGeom prst="line">
            <a:avLst/>
          </a:prstGeom>
          <a:ln w="12700">
            <a:solidFill>
              <a:schemeClr val="tx1"/>
            </a:solidFill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54BA91D1-E7F0-6813-60FD-83C835DCA5AA}"/>
              </a:ext>
            </a:extLst>
          </p:cNvPr>
          <p:cNvCxnSpPr>
            <a:cxnSpLocks/>
          </p:cNvCxnSpPr>
          <p:nvPr/>
        </p:nvCxnSpPr>
        <p:spPr>
          <a:xfrm rot="2676987">
            <a:off x="6101035" y="4855751"/>
            <a:ext cx="0" cy="30162"/>
          </a:xfrm>
          <a:prstGeom prst="line">
            <a:avLst/>
          </a:prstGeom>
          <a:ln w="12700">
            <a:solidFill>
              <a:schemeClr val="tx1"/>
            </a:solidFill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46DCA53E-EDD0-9A16-8DF7-A9403C06ECB5}"/>
              </a:ext>
            </a:extLst>
          </p:cNvPr>
          <p:cNvCxnSpPr>
            <a:cxnSpLocks/>
          </p:cNvCxnSpPr>
          <p:nvPr/>
        </p:nvCxnSpPr>
        <p:spPr>
          <a:xfrm rot="2676987">
            <a:off x="7544977" y="6181296"/>
            <a:ext cx="0" cy="30162"/>
          </a:xfrm>
          <a:prstGeom prst="line">
            <a:avLst/>
          </a:prstGeom>
          <a:ln w="12700">
            <a:solidFill>
              <a:schemeClr val="tx1"/>
            </a:solidFill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6187CB1B-2756-155A-C207-5D3195091BA4}"/>
              </a:ext>
            </a:extLst>
          </p:cNvPr>
          <p:cNvCxnSpPr>
            <a:cxnSpLocks/>
          </p:cNvCxnSpPr>
          <p:nvPr/>
        </p:nvCxnSpPr>
        <p:spPr>
          <a:xfrm rot="2676987">
            <a:off x="7591917" y="6133723"/>
            <a:ext cx="0" cy="30162"/>
          </a:xfrm>
          <a:prstGeom prst="line">
            <a:avLst/>
          </a:prstGeom>
          <a:ln w="12700">
            <a:solidFill>
              <a:schemeClr val="tx1"/>
            </a:solidFill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33EC1CA3-BAF4-8317-5857-668DE5E28146}"/>
              </a:ext>
            </a:extLst>
          </p:cNvPr>
          <p:cNvCxnSpPr>
            <a:cxnSpLocks/>
          </p:cNvCxnSpPr>
          <p:nvPr/>
        </p:nvCxnSpPr>
        <p:spPr>
          <a:xfrm rot="2676987">
            <a:off x="7451096" y="6276443"/>
            <a:ext cx="0" cy="30162"/>
          </a:xfrm>
          <a:prstGeom prst="line">
            <a:avLst/>
          </a:prstGeom>
          <a:ln w="12700">
            <a:solidFill>
              <a:schemeClr val="tx1"/>
            </a:solidFill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CEAA510F-8BD0-2A53-366D-D2C6ECD2D8D3}"/>
              </a:ext>
            </a:extLst>
          </p:cNvPr>
          <p:cNvCxnSpPr>
            <a:cxnSpLocks/>
          </p:cNvCxnSpPr>
          <p:nvPr/>
        </p:nvCxnSpPr>
        <p:spPr>
          <a:xfrm rot="2676987">
            <a:off x="7498036" y="6228870"/>
            <a:ext cx="0" cy="30162"/>
          </a:xfrm>
          <a:prstGeom prst="line">
            <a:avLst/>
          </a:prstGeom>
          <a:ln w="12700">
            <a:solidFill>
              <a:schemeClr val="tx1"/>
            </a:solidFill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1BFBDC31-3A67-B022-A6A4-9134C2A592B1}"/>
              </a:ext>
            </a:extLst>
          </p:cNvPr>
          <p:cNvCxnSpPr>
            <a:cxnSpLocks/>
          </p:cNvCxnSpPr>
          <p:nvPr/>
        </p:nvCxnSpPr>
        <p:spPr>
          <a:xfrm rot="18876987">
            <a:off x="5999375" y="6125394"/>
            <a:ext cx="0" cy="30162"/>
          </a:xfrm>
          <a:prstGeom prst="line">
            <a:avLst/>
          </a:prstGeom>
          <a:ln w="12700">
            <a:solidFill>
              <a:schemeClr val="tx1"/>
            </a:solidFill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B172F48D-4138-9C1E-D27E-2F7FFF63AF0D}"/>
              </a:ext>
            </a:extLst>
          </p:cNvPr>
          <p:cNvCxnSpPr>
            <a:cxnSpLocks/>
          </p:cNvCxnSpPr>
          <p:nvPr/>
        </p:nvCxnSpPr>
        <p:spPr>
          <a:xfrm rot="18876987">
            <a:off x="6094522" y="6219275"/>
            <a:ext cx="0" cy="30162"/>
          </a:xfrm>
          <a:prstGeom prst="line">
            <a:avLst/>
          </a:prstGeom>
          <a:ln w="12700">
            <a:solidFill>
              <a:schemeClr val="tx1"/>
            </a:solidFill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2D13026F-3449-7705-2535-4B9EFB78B557}"/>
              </a:ext>
            </a:extLst>
          </p:cNvPr>
          <p:cNvCxnSpPr>
            <a:cxnSpLocks/>
          </p:cNvCxnSpPr>
          <p:nvPr/>
        </p:nvCxnSpPr>
        <p:spPr>
          <a:xfrm rot="18876987">
            <a:off x="6046949" y="6172335"/>
            <a:ext cx="0" cy="30162"/>
          </a:xfrm>
          <a:prstGeom prst="line">
            <a:avLst/>
          </a:prstGeom>
          <a:ln w="12700">
            <a:solidFill>
              <a:schemeClr val="tx1"/>
            </a:solidFill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635E5185-F7E5-59CD-3AFA-50D5297FB472}"/>
              </a:ext>
            </a:extLst>
          </p:cNvPr>
          <p:cNvCxnSpPr>
            <a:cxnSpLocks/>
          </p:cNvCxnSpPr>
          <p:nvPr/>
        </p:nvCxnSpPr>
        <p:spPr>
          <a:xfrm rot="18876987">
            <a:off x="7408286" y="4761870"/>
            <a:ext cx="0" cy="30162"/>
          </a:xfrm>
          <a:prstGeom prst="line">
            <a:avLst/>
          </a:prstGeom>
          <a:ln w="12700">
            <a:solidFill>
              <a:schemeClr val="tx1"/>
            </a:solidFill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72C61A73-D0D4-8A53-D2AF-DB4A235A3B50}"/>
              </a:ext>
            </a:extLst>
          </p:cNvPr>
          <p:cNvCxnSpPr>
            <a:cxnSpLocks/>
          </p:cNvCxnSpPr>
          <p:nvPr/>
        </p:nvCxnSpPr>
        <p:spPr>
          <a:xfrm rot="18876987">
            <a:off x="7503433" y="4855751"/>
            <a:ext cx="0" cy="30162"/>
          </a:xfrm>
          <a:prstGeom prst="line">
            <a:avLst/>
          </a:prstGeom>
          <a:ln w="12700">
            <a:solidFill>
              <a:schemeClr val="tx1"/>
            </a:solidFill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C8FA0580-F424-E437-4031-A746DFC4FD7C}"/>
              </a:ext>
            </a:extLst>
          </p:cNvPr>
          <p:cNvCxnSpPr>
            <a:cxnSpLocks/>
          </p:cNvCxnSpPr>
          <p:nvPr/>
        </p:nvCxnSpPr>
        <p:spPr>
          <a:xfrm rot="18876987">
            <a:off x="7455860" y="4808811"/>
            <a:ext cx="0" cy="30162"/>
          </a:xfrm>
          <a:prstGeom prst="line">
            <a:avLst/>
          </a:prstGeom>
          <a:ln w="12700">
            <a:solidFill>
              <a:schemeClr val="tx1"/>
            </a:solidFill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4D06677E-0249-1932-CC27-51710165D4B5}"/>
              </a:ext>
            </a:extLst>
          </p:cNvPr>
          <p:cNvSpPr txBox="1"/>
          <p:nvPr/>
        </p:nvSpPr>
        <p:spPr>
          <a:xfrm>
            <a:off x="131884" y="1121613"/>
            <a:ext cx="11561379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Which shape is Alisha describing?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6578387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6144f90-c7b6-48d0-aae5-f5e9e48cc3df" xsi:nil="true"/>
    <lcf76f155ced4ddcb4097134ff3c332f xmlns="5c7a0828-c5e4-45f8-a074-18a8fdc88ec6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E2B28500E97074E9232E002F87A0DA8" ma:contentTypeVersion="18" ma:contentTypeDescription="Create a new document." ma:contentTypeScope="" ma:versionID="4f7a62c675765962d59416f0f9dc206e">
  <xsd:schema xmlns:xsd="http://www.w3.org/2001/XMLSchema" xmlns:xs="http://www.w3.org/2001/XMLSchema" xmlns:p="http://schemas.microsoft.com/office/2006/metadata/properties" xmlns:ns2="86144f90-c7b6-48d0-aae5-f5e9e48cc3df" xmlns:ns3="5c7a0828-c5e4-45f8-a074-18a8fdc88ec6" targetNamespace="http://schemas.microsoft.com/office/2006/metadata/properties" ma:root="true" ma:fieldsID="19c2d297aa07d0ac67689d84d5db0a84" ns2:_="" ns3:_="">
    <xsd:import namespace="86144f90-c7b6-48d0-aae5-f5e9e48cc3df"/>
    <xsd:import namespace="5c7a0828-c5e4-45f8-a074-18a8fdc88ec6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EventHashCode" minOccurs="0"/>
                <xsd:element ref="ns3:MediaServiceGenerationTim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44f90-c7b6-48d0-aae5-f5e9e48cc3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22ec0cf8-456d-4606-8852-2ed8c6b517f4}" ma:internalName="TaxCatchAll" ma:showField="CatchAllData" ma:web="86144f90-c7b6-48d0-aae5-f5e9e48cc3d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a0828-c5e4-45f8-a074-18a8fdc88ec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MediaServiceAutoTags" ma:description="" ma:internalName="MediaServiceAutoTags" ma:readOnly="true">
      <xsd:simpleType>
        <xsd:restriction base="dms:Text"/>
      </xsd:simpleType>
    </xsd:element>
    <xsd:element name="MediaServiceOCR" ma:index="13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d7029093-bac8-40c8-b3d2-05dc3a24070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6DE3D72-E13B-489B-A351-10200B943466}">
  <ds:schemaRefs>
    <ds:schemaRef ds:uri="http://schemas.microsoft.com/sharepoint/v3"/>
    <ds:schemaRef ds:uri="http://purl.org/dc/terms/"/>
    <ds:schemaRef ds:uri="http://purl.org/dc/dcmitype/"/>
    <ds:schemaRef ds:uri="0f0ae0ff-29c4-4766-b250-c1a9bee8d430"/>
    <ds:schemaRef ds:uri="86144f90-c7b6-48d0-aae5-f5e9e48cc3df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E6A115E0-4744-4ACD-82B3-CE47FF3B764D}"/>
</file>

<file path=customXml/itemProps3.xml><?xml version="1.0" encoding="utf-8"?>
<ds:datastoreItem xmlns:ds="http://schemas.openxmlformats.org/officeDocument/2006/customXml" ds:itemID="{B0BEB2F6-F455-4D58-89FD-78BFC7CED50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467</TotalTime>
  <Words>982</Words>
  <Application>Microsoft Office PowerPoint</Application>
  <PresentationFormat>Widescreen</PresentationFormat>
  <Paragraphs>158</Paragraphs>
  <Slides>29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5" baseType="lpstr">
      <vt:lpstr>Poppins Medium</vt:lpstr>
      <vt:lpstr>Arial</vt:lpstr>
      <vt:lpstr>Poppins</vt:lpstr>
      <vt:lpstr>Calibri Light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4 Polygons TPP</dc:title>
  <dc:creator>Lewis Clegg</dc:creator>
  <cp:lastModifiedBy>Helen Woodhead</cp:lastModifiedBy>
  <cp:revision>3</cp:revision>
  <dcterms:created xsi:type="dcterms:W3CDTF">2023-06-07T10:51:42Z</dcterms:created>
  <dcterms:modified xsi:type="dcterms:W3CDTF">2024-01-31T10:39:59Z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0x01010060FAF844F8D8A5418E98F34D21016ED8</vt:lpwstr>
  </property>
  <property fmtid="{D5CDD505-2E9C-101B-9397-08002B2CF9AE}" pid="3" name="TaxKeyword">
    <vt:lpwstr/>
  </property>
  <property fmtid="{D5CDD505-2E9C-101B-9397-08002B2CF9AE}" pid="4" name="MediaServiceImageTags">
    <vt:lpwstr/>
  </property>
</Properties>
</file>