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i2zX4prjIV9wi+cLob6UQE/vOI0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" name="Google Shape;92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93" name="Google Shape;93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3" name="Google Shape;10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104" name="Google Shape;10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6" name="Google Shape;116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135" name="Google Shape;135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 dirty="0"/>
          </a:p>
        </p:txBody>
      </p:sp>
      <p:sp>
        <p:nvSpPr>
          <p:cNvPr id="142" name="Google Shape;142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157" name="Google Shape;157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6" name="Google Shape;166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177" name="Google Shape;177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187" name="Google Shape;187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8" name="Google Shape;198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9" name="Google Shape;20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0" name="Google Shape;210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2" name="Google Shape;22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23" name="Google Shape;223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5" name="Google Shape;23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236" name="Google Shape;236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244" name="Google Shape;244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264" name="Google Shape;264;p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6" name="Google Shape;27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7" name="Google Shape;277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  <p:sp>
        <p:nvSpPr>
          <p:cNvPr id="289" name="Google Shape;289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/>
              <a:t>17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9"/>
          <p:cNvSpPr/>
          <p:nvPr/>
        </p:nvSpPr>
        <p:spPr>
          <a:xfrm rot="-466317" flipH="1">
            <a:off x="977627" y="481134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 extrusionOk="0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19"/>
          <p:cNvSpPr/>
          <p:nvPr/>
        </p:nvSpPr>
        <p:spPr>
          <a:xfrm rot="-466317" flipH="1">
            <a:off x="1010574" y="456230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 extrusionOk="0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19"/>
          <p:cNvSpPr txBox="1"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9"/>
          <p:cNvSpPr txBox="1"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36"/>
              <a:buFont typeface="Arial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Font typeface="Arial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68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68"/>
              <a:buFont typeface="Arial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2" name="Google Shape;22;p19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9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9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0"/>
          <p:cNvSpPr txBox="1"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0"/>
          <p:cNvSpPr txBox="1"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1pPr>
            <a:lvl2pPr marL="914400" lvl="1" indent="-30861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3pPr>
            <a:lvl4pPr marL="1828800" lvl="3" indent="-312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Char char="•"/>
              <a:defRPr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20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0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0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1"/>
          <p:cNvSpPr txBox="1"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1"/>
          <p:cNvSpPr txBox="1"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044"/>
              <a:buFont typeface="Arial"/>
              <a:buNone/>
              <a:defRPr sz="2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314"/>
              <a:buFont typeface="Arial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168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168"/>
              <a:buFont typeface="Arial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21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1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2"/>
          <p:cNvSpPr txBox="1"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body" idx="1"/>
          </p:nvPr>
        </p:nvSpPr>
        <p:spPr>
          <a:xfrm>
            <a:off x="1020722" y="2095500"/>
            <a:ext cx="4999077" cy="3973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1pPr>
            <a:lvl2pPr marL="914400" lvl="1" indent="-30861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3pPr>
            <a:lvl4pPr marL="1828800" lvl="3" indent="-312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Char char="•"/>
              <a:defRPr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2"/>
          </p:nvPr>
        </p:nvSpPr>
        <p:spPr>
          <a:xfrm>
            <a:off x="6281056" y="2095500"/>
            <a:ext cx="5072743" cy="3973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1pPr>
            <a:lvl2pPr marL="914400" lvl="1" indent="-30861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3pPr>
            <a:lvl4pPr marL="1828800" lvl="3" indent="-312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Char char="•"/>
              <a:defRPr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3"/>
          <p:cNvSpPr txBox="1"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3"/>
          <p:cNvSpPr txBox="1"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2"/>
              <a:buFont typeface="Arial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Font typeface="Arial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68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68"/>
              <a:buFont typeface="Arial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body" idx="2"/>
          </p:nvPr>
        </p:nvSpPr>
        <p:spPr>
          <a:xfrm>
            <a:off x="1028700" y="2642191"/>
            <a:ext cx="4968875" cy="3402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1pPr>
            <a:lvl2pPr marL="914400" lvl="1" indent="-30861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3pPr>
            <a:lvl4pPr marL="1828800" lvl="3" indent="-312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Char char="•"/>
              <a:defRPr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body" idx="3"/>
          </p:nvPr>
        </p:nvSpPr>
        <p:spPr>
          <a:xfrm>
            <a:off x="6281054" y="1827804"/>
            <a:ext cx="5087034" cy="814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52"/>
              <a:buFont typeface="Arial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Font typeface="Arial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68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68"/>
              <a:buFont typeface="Arial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body" idx="4"/>
          </p:nvPr>
        </p:nvSpPr>
        <p:spPr>
          <a:xfrm>
            <a:off x="6281054" y="2642191"/>
            <a:ext cx="5087034" cy="3402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1pPr>
            <a:lvl2pPr marL="914400" lvl="1" indent="-30861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3pPr>
            <a:lvl4pPr marL="1828800" lvl="3" indent="-312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Char char="•"/>
              <a:defRPr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3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4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4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4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7" name="Google Shape;57;p24"/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/>
            <a:ahLst/>
            <a:cxnLst/>
            <a:rect l="l" t="t" r="r" b="b"/>
            <a:pathLst>
              <a:path w="1041734" h="722931" extrusionOk="0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24"/>
          <p:cNvSpPr txBox="1"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4"/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/>
            <a:ahLst/>
            <a:cxnLst/>
            <a:rect l="l" t="t" r="r" b="b"/>
            <a:pathLst>
              <a:path w="1041734" h="722931" extrusionOk="0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5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5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5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6"/>
          <p:cNvSpPr txBox="1"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6"/>
          <p:cNvSpPr txBox="1">
            <a:spLocks noGrp="1"/>
          </p:cNvSpPr>
          <p:nvPr>
            <p:ph type="body" idx="1"/>
          </p:nvPr>
        </p:nvSpPr>
        <p:spPr>
          <a:xfrm>
            <a:off x="5415642" y="987425"/>
            <a:ext cx="5939745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36"/>
              <a:buFont typeface="Arial"/>
              <a:buNone/>
              <a:defRPr sz="3200"/>
            </a:lvl1pPr>
            <a:lvl2pPr marL="914400" lvl="1" indent="-35306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60"/>
              <a:buChar char="•"/>
              <a:defRPr sz="2800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752"/>
              <a:buFont typeface="Arial"/>
              <a:buNone/>
              <a:defRPr sz="2400"/>
            </a:lvl3pPr>
            <a:lvl4pPr marL="1828800" lvl="3" indent="-32131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60"/>
              <a:buChar char="•"/>
              <a:defRPr sz="2000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60"/>
              <a:buFont typeface="Arial"/>
              <a:buNone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7" name="Google Shape;67;p26"/>
          <p:cNvSpPr txBox="1">
            <a:spLocks noGrp="1"/>
          </p:cNvSpPr>
          <p:nvPr>
            <p:ph type="body" idx="2"/>
          </p:nvPr>
        </p:nvSpPr>
        <p:spPr>
          <a:xfrm>
            <a:off x="839788" y="2368550"/>
            <a:ext cx="3932237" cy="3500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Font typeface="Arial"/>
              <a:buNone/>
              <a:defRPr sz="1800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8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76"/>
              <a:buFont typeface="Arial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3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30"/>
              <a:buFont typeface="Arial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8" name="Google Shape;68;p26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6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6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7"/>
          <p:cNvSpPr txBox="1"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4" name="Google Shape;74;p27"/>
          <p:cNvSpPr txBox="1">
            <a:spLocks noGrp="1"/>
          </p:cNvSpPr>
          <p:nvPr>
            <p:ph type="body" idx="1"/>
          </p:nvPr>
        </p:nvSpPr>
        <p:spPr>
          <a:xfrm>
            <a:off x="839788" y="2365744"/>
            <a:ext cx="3932237" cy="3503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Font typeface="Arial"/>
              <a:buNone/>
              <a:defRPr sz="1800"/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8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76"/>
              <a:buFont typeface="Arial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3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730"/>
              <a:buFont typeface="Arial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5" name="Google Shape;75;p27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7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7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8"/>
          <p:cNvSpPr txBox="1"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8"/>
          <p:cNvSpPr txBox="1">
            <a:spLocks noGrp="1"/>
          </p:cNvSpPr>
          <p:nvPr>
            <p:ph type="body" idx="1"/>
          </p:nvPr>
        </p:nvSpPr>
        <p:spPr>
          <a:xfrm rot="5400000">
            <a:off x="4273402" y="-1163378"/>
            <a:ext cx="3827722" cy="103330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1pPr>
            <a:lvl2pPr marL="914400" lvl="1" indent="-30861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3pPr>
            <a:lvl4pPr marL="1828800" lvl="3" indent="-312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Char char="•"/>
              <a:defRPr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8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8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8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9"/>
          <p:cNvSpPr txBox="1">
            <a:spLocks noGrp="1"/>
          </p:cNvSpPr>
          <p:nvPr>
            <p:ph type="title"/>
          </p:nvPr>
        </p:nvSpPr>
        <p:spPr>
          <a:xfrm rot="5400000">
            <a:off x="7571710" y="2219990"/>
            <a:ext cx="5309930" cy="2254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9"/>
          <p:cNvSpPr txBox="1">
            <a:spLocks noGrp="1"/>
          </p:cNvSpPr>
          <p:nvPr>
            <p:ph type="body" idx="1"/>
          </p:nvPr>
        </p:nvSpPr>
        <p:spPr>
          <a:xfrm rot="5400000">
            <a:off x="2237710" y="-707360"/>
            <a:ext cx="5309930" cy="810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1pPr>
            <a:lvl2pPr marL="914400" lvl="1" indent="-30861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3pPr>
            <a:lvl4pPr marL="1828800" lvl="3" indent="-312039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Char char="•"/>
              <a:defRPr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14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29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9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9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/>
          <p:nvPr/>
        </p:nvSpPr>
        <p:spPr>
          <a:xfrm>
            <a:off x="372926" y="367993"/>
            <a:ext cx="11499601" cy="6203902"/>
          </a:xfrm>
          <a:custGeom>
            <a:avLst/>
            <a:gdLst/>
            <a:ahLst/>
            <a:cxnLst/>
            <a:rect l="l" t="t" r="r" b="b"/>
            <a:pathLst>
              <a:path w="11499601" h="6250474" extrusionOk="0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8"/>
          <p:cNvSpPr txBox="1"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36"/>
              <a:buFont typeface="Arial"/>
              <a:buNone/>
              <a:defRPr sz="3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60"/>
              <a:buFont typeface="Arial"/>
              <a:buChar char="•"/>
              <a:defRPr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752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2131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60"/>
              <a:buFont typeface="Arial"/>
              <a:buChar char="•"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6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dt" idx="10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ftr" idx="11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18"/>
          <p:cNvSpPr txBox="1">
            <a:spLocks noGrp="1"/>
          </p:cNvSpPr>
          <p:nvPr>
            <p:ph type="sldNum" idx="12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" name="Google Shape;16;p18"/>
          <p:cNvSpPr/>
          <p:nvPr/>
        </p:nvSpPr>
        <p:spPr>
          <a:xfrm>
            <a:off x="403284" y="389461"/>
            <a:ext cx="11499601" cy="6203902"/>
          </a:xfrm>
          <a:custGeom>
            <a:avLst/>
            <a:gdLst/>
            <a:ahLst/>
            <a:cxnLst/>
            <a:rect l="l" t="t" r="r" b="b"/>
            <a:pathLst>
              <a:path w="11499601" h="6250474" extrusionOk="0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1" descr="A blue abstract watercolor pattern on a white background"/>
          <p:cNvPicPr preferRelativeResize="0"/>
          <p:nvPr/>
        </p:nvPicPr>
        <p:blipFill rotWithShape="1">
          <a:blip r:embed="rId3">
            <a:alphaModFix/>
          </a:blip>
          <a:srcRect t="14714" b="1017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"/>
          <p:cNvSpPr/>
          <p:nvPr/>
        </p:nvSpPr>
        <p:spPr>
          <a:xfrm rot="10800000">
            <a:off x="600428" y="279144"/>
            <a:ext cx="6071961" cy="2204436"/>
          </a:xfrm>
          <a:custGeom>
            <a:avLst/>
            <a:gdLst/>
            <a:ahLst/>
            <a:cxnLst/>
            <a:rect l="l" t="t" r="r" b="b"/>
            <a:pathLst>
              <a:path w="9735571" h="4161957" extrusionOk="0">
                <a:moveTo>
                  <a:pt x="6334131" y="34847"/>
                </a:moveTo>
                <a:lnTo>
                  <a:pt x="8936301" y="126"/>
                </a:lnTo>
                <a:cubicBezTo>
                  <a:pt x="9271851" y="20590"/>
                  <a:pt x="9695097" y="-41937"/>
                  <a:pt x="9719033" y="63914"/>
                </a:cubicBezTo>
                <a:cubicBezTo>
                  <a:pt x="9760421" y="246943"/>
                  <a:pt x="9715919" y="912445"/>
                  <a:pt x="9675361" y="1607447"/>
                </a:cubicBezTo>
                <a:cubicBezTo>
                  <a:pt x="9717308" y="2388528"/>
                  <a:pt x="9700128" y="3458296"/>
                  <a:pt x="9667887" y="3590397"/>
                </a:cubicBezTo>
                <a:cubicBezTo>
                  <a:pt x="9399226" y="3634530"/>
                  <a:pt x="9372095" y="3623111"/>
                  <a:pt x="9156509" y="3633422"/>
                </a:cubicBezTo>
                <a:cubicBezTo>
                  <a:pt x="8940923" y="3643733"/>
                  <a:pt x="8635084" y="3645983"/>
                  <a:pt x="8374371" y="3652264"/>
                </a:cubicBezTo>
                <a:lnTo>
                  <a:pt x="7989742" y="3656824"/>
                </a:lnTo>
                <a:cubicBezTo>
                  <a:pt x="7935350" y="3683432"/>
                  <a:pt x="7782613" y="3795779"/>
                  <a:pt x="7600804" y="3879914"/>
                </a:cubicBezTo>
                <a:cubicBezTo>
                  <a:pt x="7418995" y="3964049"/>
                  <a:pt x="7048510" y="4117972"/>
                  <a:pt x="6898889" y="4161634"/>
                </a:cubicBezTo>
                <a:cubicBezTo>
                  <a:pt x="6870957" y="4176696"/>
                  <a:pt x="7162366" y="3660940"/>
                  <a:pt x="7122530" y="3644307"/>
                </a:cubicBezTo>
                <a:cubicBezTo>
                  <a:pt x="7013155" y="3598640"/>
                  <a:pt x="7372966" y="3641057"/>
                  <a:pt x="6219964" y="3648384"/>
                </a:cubicBezTo>
                <a:cubicBezTo>
                  <a:pt x="5066962" y="3655711"/>
                  <a:pt x="2287881" y="3733612"/>
                  <a:pt x="204518" y="3688270"/>
                </a:cubicBezTo>
                <a:cubicBezTo>
                  <a:pt x="32964" y="3705998"/>
                  <a:pt x="59249" y="3542147"/>
                  <a:pt x="45709" y="2187334"/>
                </a:cubicBezTo>
                <a:cubicBezTo>
                  <a:pt x="31206" y="1629249"/>
                  <a:pt x="0" y="83671"/>
                  <a:pt x="0" y="83671"/>
                </a:cubicBezTo>
                <a:cubicBezTo>
                  <a:pt x="707119" y="37547"/>
                  <a:pt x="4222754" y="51122"/>
                  <a:pt x="6334131" y="3484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 txBox="1">
            <a:spLocks noGrp="1"/>
          </p:cNvSpPr>
          <p:nvPr>
            <p:ph type="ctrTitle"/>
          </p:nvPr>
        </p:nvSpPr>
        <p:spPr>
          <a:xfrm>
            <a:off x="972325" y="719118"/>
            <a:ext cx="5444281" cy="1034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/>
              <a:t>Ashton Gate Primary</a:t>
            </a:r>
            <a:endParaRPr/>
          </a:p>
        </p:txBody>
      </p:sp>
      <p:sp>
        <p:nvSpPr>
          <p:cNvPr id="99" name="Google Shape;99;p1"/>
          <p:cNvSpPr txBox="1">
            <a:spLocks noGrp="1"/>
          </p:cNvSpPr>
          <p:nvPr>
            <p:ph type="subTitle" idx="1"/>
          </p:nvPr>
        </p:nvSpPr>
        <p:spPr>
          <a:xfrm>
            <a:off x="990214" y="1776708"/>
            <a:ext cx="5355995" cy="563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2"/>
              <a:buFont typeface="Arial"/>
              <a:buNone/>
            </a:pPr>
            <a:r>
              <a:rPr lang="en-US" sz="2400"/>
              <a:t>Reception 2025 Parent Curriculum meeting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 rot="10800000">
            <a:off x="638020" y="219176"/>
            <a:ext cx="6060393" cy="2445150"/>
          </a:xfrm>
          <a:custGeom>
            <a:avLst/>
            <a:gdLst/>
            <a:ahLst/>
            <a:cxnLst/>
            <a:rect l="l" t="t" r="r" b="b"/>
            <a:pathLst>
              <a:path w="9735571" h="4161957" extrusionOk="0">
                <a:moveTo>
                  <a:pt x="6334131" y="34847"/>
                </a:moveTo>
                <a:lnTo>
                  <a:pt x="8936301" y="126"/>
                </a:lnTo>
                <a:cubicBezTo>
                  <a:pt x="9271851" y="20590"/>
                  <a:pt x="9695097" y="-41937"/>
                  <a:pt x="9719033" y="63914"/>
                </a:cubicBezTo>
                <a:cubicBezTo>
                  <a:pt x="9760421" y="246943"/>
                  <a:pt x="9715919" y="912445"/>
                  <a:pt x="9675361" y="1607447"/>
                </a:cubicBezTo>
                <a:cubicBezTo>
                  <a:pt x="9717308" y="2388528"/>
                  <a:pt x="9700128" y="3458296"/>
                  <a:pt x="9667887" y="3590397"/>
                </a:cubicBezTo>
                <a:cubicBezTo>
                  <a:pt x="9399226" y="3634530"/>
                  <a:pt x="9372095" y="3623111"/>
                  <a:pt x="9156509" y="3633422"/>
                </a:cubicBezTo>
                <a:cubicBezTo>
                  <a:pt x="8940923" y="3643733"/>
                  <a:pt x="8635084" y="3645983"/>
                  <a:pt x="8374371" y="3652264"/>
                </a:cubicBezTo>
                <a:lnTo>
                  <a:pt x="7989742" y="3656824"/>
                </a:lnTo>
                <a:cubicBezTo>
                  <a:pt x="7935350" y="3683432"/>
                  <a:pt x="7782613" y="3795779"/>
                  <a:pt x="7600804" y="3879914"/>
                </a:cubicBezTo>
                <a:cubicBezTo>
                  <a:pt x="7418995" y="3964049"/>
                  <a:pt x="7048510" y="4117972"/>
                  <a:pt x="6898889" y="4161634"/>
                </a:cubicBezTo>
                <a:cubicBezTo>
                  <a:pt x="6870957" y="4176696"/>
                  <a:pt x="7162366" y="3660940"/>
                  <a:pt x="7122530" y="3644307"/>
                </a:cubicBezTo>
                <a:cubicBezTo>
                  <a:pt x="7013155" y="3598640"/>
                  <a:pt x="7372966" y="3641057"/>
                  <a:pt x="6219964" y="3648384"/>
                </a:cubicBezTo>
                <a:cubicBezTo>
                  <a:pt x="5066962" y="3655711"/>
                  <a:pt x="2287881" y="3733612"/>
                  <a:pt x="204518" y="3688270"/>
                </a:cubicBezTo>
                <a:cubicBezTo>
                  <a:pt x="32964" y="3705998"/>
                  <a:pt x="59249" y="3542147"/>
                  <a:pt x="45709" y="2187334"/>
                </a:cubicBezTo>
                <a:cubicBezTo>
                  <a:pt x="31206" y="1629249"/>
                  <a:pt x="0" y="83671"/>
                  <a:pt x="0" y="83671"/>
                </a:cubicBezTo>
                <a:cubicBezTo>
                  <a:pt x="707119" y="37547"/>
                  <a:pt x="4222754" y="51122"/>
                  <a:pt x="6334131" y="34847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"/>
          <p:cNvSpPr/>
          <p:nvPr/>
        </p:nvSpPr>
        <p:spPr>
          <a:xfrm flipH="1">
            <a:off x="1279057" y="2200234"/>
            <a:ext cx="7166759" cy="4187342"/>
          </a:xfrm>
          <a:custGeom>
            <a:avLst/>
            <a:gdLst/>
            <a:ahLst/>
            <a:cxnLst/>
            <a:rect l="l" t="t" r="r" b="b"/>
            <a:pathLst>
              <a:path w="5451779" h="3793511" extrusionOk="0">
                <a:moveTo>
                  <a:pt x="3798149" y="3417073"/>
                </a:moveTo>
                <a:cubicBezTo>
                  <a:pt x="4257694" y="3448903"/>
                  <a:pt x="4652464" y="3376665"/>
                  <a:pt x="4927311" y="3061336"/>
                </a:cubicBezTo>
                <a:cubicBezTo>
                  <a:pt x="5202158" y="2746007"/>
                  <a:pt x="5426837" y="1957540"/>
                  <a:pt x="5447234" y="1525101"/>
                </a:cubicBezTo>
                <a:cubicBezTo>
                  <a:pt x="5467631" y="1092662"/>
                  <a:pt x="5433316" y="716660"/>
                  <a:pt x="5049696" y="466701"/>
                </a:cubicBezTo>
                <a:cubicBezTo>
                  <a:pt x="4607927" y="262351"/>
                  <a:pt x="2070438" y="-86269"/>
                  <a:pt x="1020994" y="19557"/>
                </a:cubicBezTo>
                <a:cubicBezTo>
                  <a:pt x="535543" y="83769"/>
                  <a:pt x="235013" y="410480"/>
                  <a:pt x="151509" y="783491"/>
                </a:cubicBezTo>
                <a:cubicBezTo>
                  <a:pt x="36175" y="1298843"/>
                  <a:pt x="-191714" y="2499745"/>
                  <a:pt x="319343" y="2939564"/>
                </a:cubicBezTo>
                <a:cubicBezTo>
                  <a:pt x="830400" y="3379383"/>
                  <a:pt x="1915828" y="3438255"/>
                  <a:pt x="3217850" y="3422408"/>
                </a:cubicBezTo>
                <a:cubicBezTo>
                  <a:pt x="3251514" y="3541738"/>
                  <a:pt x="3263298" y="3609004"/>
                  <a:pt x="3232570" y="3793511"/>
                </a:cubicBezTo>
                <a:cubicBezTo>
                  <a:pt x="3517123" y="3635902"/>
                  <a:pt x="3798149" y="3417073"/>
                  <a:pt x="3798149" y="34170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"/>
          <p:cNvSpPr/>
          <p:nvPr/>
        </p:nvSpPr>
        <p:spPr>
          <a:xfrm flipH="1">
            <a:off x="1237520" y="2255022"/>
            <a:ext cx="7166759" cy="4187342"/>
          </a:xfrm>
          <a:custGeom>
            <a:avLst/>
            <a:gdLst/>
            <a:ahLst/>
            <a:cxnLst/>
            <a:rect l="l" t="t" r="r" b="b"/>
            <a:pathLst>
              <a:path w="5451779" h="3793511" extrusionOk="0">
                <a:moveTo>
                  <a:pt x="3798149" y="3417073"/>
                </a:moveTo>
                <a:cubicBezTo>
                  <a:pt x="4257694" y="3448903"/>
                  <a:pt x="4652464" y="3376665"/>
                  <a:pt x="4927311" y="3061336"/>
                </a:cubicBezTo>
                <a:cubicBezTo>
                  <a:pt x="5202158" y="2746007"/>
                  <a:pt x="5426837" y="1957540"/>
                  <a:pt x="5447234" y="1525101"/>
                </a:cubicBezTo>
                <a:cubicBezTo>
                  <a:pt x="5467631" y="1092662"/>
                  <a:pt x="5433316" y="716660"/>
                  <a:pt x="5049696" y="466701"/>
                </a:cubicBezTo>
                <a:cubicBezTo>
                  <a:pt x="4607927" y="262351"/>
                  <a:pt x="2070438" y="-86269"/>
                  <a:pt x="1020994" y="19557"/>
                </a:cubicBezTo>
                <a:cubicBezTo>
                  <a:pt x="535543" y="83769"/>
                  <a:pt x="235013" y="410480"/>
                  <a:pt x="151509" y="783491"/>
                </a:cubicBezTo>
                <a:cubicBezTo>
                  <a:pt x="36175" y="1298843"/>
                  <a:pt x="-191714" y="2499745"/>
                  <a:pt x="319343" y="2939564"/>
                </a:cubicBezTo>
                <a:cubicBezTo>
                  <a:pt x="830400" y="3379383"/>
                  <a:pt x="1915828" y="3438255"/>
                  <a:pt x="3217850" y="3422408"/>
                </a:cubicBezTo>
                <a:cubicBezTo>
                  <a:pt x="3251514" y="3541738"/>
                  <a:pt x="3263298" y="3609004"/>
                  <a:pt x="3232570" y="3793511"/>
                </a:cubicBezTo>
                <a:cubicBezTo>
                  <a:pt x="3517123" y="3635902"/>
                  <a:pt x="3798149" y="3417073"/>
                  <a:pt x="3798149" y="3417073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"/>
          <p:cNvSpPr/>
          <p:nvPr/>
        </p:nvSpPr>
        <p:spPr>
          <a:xfrm flipH="1">
            <a:off x="5141748" y="618134"/>
            <a:ext cx="6247268" cy="2432162"/>
          </a:xfrm>
          <a:custGeom>
            <a:avLst/>
            <a:gdLst/>
            <a:ahLst/>
            <a:cxnLst/>
            <a:rect l="l" t="t" r="r" b="b"/>
            <a:pathLst>
              <a:path w="1726056" h="844243" extrusionOk="0">
                <a:moveTo>
                  <a:pt x="596095" y="729476"/>
                </a:moveTo>
                <a:cubicBezTo>
                  <a:pt x="661109" y="739868"/>
                  <a:pt x="981208" y="743412"/>
                  <a:pt x="1155631" y="732833"/>
                </a:cubicBezTo>
                <a:cubicBezTo>
                  <a:pt x="1330054" y="722254"/>
                  <a:pt x="1538054" y="727822"/>
                  <a:pt x="1623568" y="630065"/>
                </a:cubicBezTo>
                <a:cubicBezTo>
                  <a:pt x="1709082" y="532308"/>
                  <a:pt x="1780349" y="377557"/>
                  <a:pt x="1668716" y="146290"/>
                </a:cubicBezTo>
                <a:cubicBezTo>
                  <a:pt x="1577926" y="1391"/>
                  <a:pt x="980669" y="-2974"/>
                  <a:pt x="710246" y="768"/>
                </a:cubicBezTo>
                <a:cubicBezTo>
                  <a:pt x="439823" y="4510"/>
                  <a:pt x="147840" y="62579"/>
                  <a:pt x="46178" y="168740"/>
                </a:cubicBezTo>
                <a:cubicBezTo>
                  <a:pt x="-55484" y="274901"/>
                  <a:pt x="32752" y="546166"/>
                  <a:pt x="100274" y="637735"/>
                </a:cubicBezTo>
                <a:cubicBezTo>
                  <a:pt x="167796" y="729304"/>
                  <a:pt x="405212" y="718155"/>
                  <a:pt x="451313" y="718155"/>
                </a:cubicBezTo>
                <a:cubicBezTo>
                  <a:pt x="526895" y="793049"/>
                  <a:pt x="550644" y="827154"/>
                  <a:pt x="629622" y="844243"/>
                </a:cubicBezTo>
                <a:cubicBezTo>
                  <a:pt x="615010" y="820248"/>
                  <a:pt x="617853" y="832539"/>
                  <a:pt x="601883" y="798408"/>
                </a:cubicBezTo>
                <a:cubicBezTo>
                  <a:pt x="585219" y="769261"/>
                  <a:pt x="596095" y="729476"/>
                  <a:pt x="596095" y="729476"/>
                </a:cubicBezTo>
                <a:close/>
              </a:path>
            </a:pathLst>
          </a:custGeom>
          <a:solidFill>
            <a:srgbClr val="B2E7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2"/>
          <p:cNvSpPr/>
          <p:nvPr/>
        </p:nvSpPr>
        <p:spPr>
          <a:xfrm flipH="1">
            <a:off x="5177662" y="659873"/>
            <a:ext cx="6247268" cy="2432162"/>
          </a:xfrm>
          <a:custGeom>
            <a:avLst/>
            <a:gdLst/>
            <a:ahLst/>
            <a:cxnLst/>
            <a:rect l="l" t="t" r="r" b="b"/>
            <a:pathLst>
              <a:path w="1726056" h="844243" extrusionOk="0">
                <a:moveTo>
                  <a:pt x="596095" y="729476"/>
                </a:moveTo>
                <a:cubicBezTo>
                  <a:pt x="661109" y="739868"/>
                  <a:pt x="981208" y="743412"/>
                  <a:pt x="1155631" y="732833"/>
                </a:cubicBezTo>
                <a:cubicBezTo>
                  <a:pt x="1330054" y="722254"/>
                  <a:pt x="1538054" y="727822"/>
                  <a:pt x="1623568" y="630065"/>
                </a:cubicBezTo>
                <a:cubicBezTo>
                  <a:pt x="1709082" y="532308"/>
                  <a:pt x="1780349" y="377557"/>
                  <a:pt x="1668716" y="146290"/>
                </a:cubicBezTo>
                <a:cubicBezTo>
                  <a:pt x="1577926" y="1391"/>
                  <a:pt x="980669" y="-2974"/>
                  <a:pt x="710246" y="768"/>
                </a:cubicBezTo>
                <a:cubicBezTo>
                  <a:pt x="439823" y="4510"/>
                  <a:pt x="147840" y="62579"/>
                  <a:pt x="46178" y="168740"/>
                </a:cubicBezTo>
                <a:cubicBezTo>
                  <a:pt x="-55484" y="274901"/>
                  <a:pt x="32752" y="546166"/>
                  <a:pt x="100274" y="637735"/>
                </a:cubicBezTo>
                <a:cubicBezTo>
                  <a:pt x="167796" y="729304"/>
                  <a:pt x="405212" y="718155"/>
                  <a:pt x="451313" y="718155"/>
                </a:cubicBezTo>
                <a:cubicBezTo>
                  <a:pt x="526895" y="793049"/>
                  <a:pt x="550644" y="827154"/>
                  <a:pt x="629622" y="844243"/>
                </a:cubicBezTo>
                <a:cubicBezTo>
                  <a:pt x="615010" y="820248"/>
                  <a:pt x="617853" y="832539"/>
                  <a:pt x="601883" y="798408"/>
                </a:cubicBezTo>
                <a:cubicBezTo>
                  <a:pt x="585219" y="769261"/>
                  <a:pt x="596095" y="729476"/>
                  <a:pt x="596095" y="729476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2"/>
          <p:cNvSpPr txBox="1">
            <a:spLocks noGrp="1"/>
          </p:cNvSpPr>
          <p:nvPr>
            <p:ph type="title"/>
          </p:nvPr>
        </p:nvSpPr>
        <p:spPr>
          <a:xfrm>
            <a:off x="5876598" y="1083379"/>
            <a:ext cx="4947424" cy="1364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Prime areas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2" name="Google Shape;112;p2"/>
          <p:cNvSpPr txBox="1">
            <a:spLocks noGrp="1"/>
          </p:cNvSpPr>
          <p:nvPr>
            <p:ph type="body" idx="1"/>
          </p:nvPr>
        </p:nvSpPr>
        <p:spPr>
          <a:xfrm>
            <a:off x="2022053" y="2870991"/>
            <a:ext cx="5864379" cy="264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- Communication and Language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- Personal, Social and Emotional Development (self- regulation)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- Physical Development</a:t>
            </a:r>
            <a:r>
              <a:rPr lang="en-US"/>
              <a:t> 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3"/>
          <p:cNvSpPr txBox="1">
            <a:spLocks noGrp="1"/>
          </p:cNvSpPr>
          <p:nvPr>
            <p:ph type="title"/>
          </p:nvPr>
        </p:nvSpPr>
        <p:spPr>
          <a:xfrm>
            <a:off x="722569" y="1594885"/>
            <a:ext cx="3556800" cy="38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How we learn...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0" name="Google Shape;120;p3"/>
          <p:cNvSpPr/>
          <p:nvPr/>
        </p:nvSpPr>
        <p:spPr>
          <a:xfrm rot="5400000">
            <a:off x="5369837" y="-256824"/>
            <a:ext cx="5737892" cy="7262471"/>
          </a:xfrm>
          <a:custGeom>
            <a:avLst/>
            <a:gdLst/>
            <a:ahLst/>
            <a:cxnLst/>
            <a:rect l="l" t="t" r="r" b="b"/>
            <a:pathLst>
              <a:path w="12117505" h="6220250" extrusionOk="0">
                <a:moveTo>
                  <a:pt x="2161267" y="19141"/>
                </a:moveTo>
                <a:lnTo>
                  <a:pt x="304663" y="0"/>
                </a:lnTo>
                <a:cubicBezTo>
                  <a:pt x="185441" y="6633"/>
                  <a:pt x="30881" y="-9771"/>
                  <a:pt x="0" y="37181"/>
                </a:cubicBezTo>
                <a:lnTo>
                  <a:pt x="0" y="898385"/>
                </a:lnTo>
                <a:lnTo>
                  <a:pt x="4597" y="898385"/>
                </a:lnTo>
                <a:cubicBezTo>
                  <a:pt x="19426" y="1334169"/>
                  <a:pt x="64992" y="2676138"/>
                  <a:pt x="88972" y="3513087"/>
                </a:cubicBezTo>
                <a:cubicBezTo>
                  <a:pt x="105117" y="5620876"/>
                  <a:pt x="7283" y="5947660"/>
                  <a:pt x="148480" y="5920080"/>
                </a:cubicBezTo>
                <a:cubicBezTo>
                  <a:pt x="1104834" y="5907051"/>
                  <a:pt x="1937287" y="5946100"/>
                  <a:pt x="3319168" y="5922616"/>
                </a:cubicBezTo>
                <a:lnTo>
                  <a:pt x="4308929" y="5915956"/>
                </a:lnTo>
                <a:lnTo>
                  <a:pt x="5308288" y="5927049"/>
                </a:lnTo>
                <a:cubicBezTo>
                  <a:pt x="5547231" y="6067310"/>
                  <a:pt x="5496220" y="6087878"/>
                  <a:pt x="5707509" y="6220250"/>
                </a:cubicBezTo>
                <a:cubicBezTo>
                  <a:pt x="5841193" y="6118374"/>
                  <a:pt x="5945888" y="6035937"/>
                  <a:pt x="6071394" y="5906353"/>
                </a:cubicBezTo>
                <a:cubicBezTo>
                  <a:pt x="6158383" y="5903613"/>
                  <a:pt x="8737174" y="5907778"/>
                  <a:pt x="9098386" y="5900863"/>
                </a:cubicBezTo>
                <a:lnTo>
                  <a:pt x="10007288" y="5903738"/>
                </a:lnTo>
                <a:lnTo>
                  <a:pt x="10927227" y="5911605"/>
                </a:lnTo>
                <a:cubicBezTo>
                  <a:pt x="11284890" y="5901941"/>
                  <a:pt x="12058379" y="5954312"/>
                  <a:pt x="12085310" y="5910559"/>
                </a:cubicBezTo>
                <a:cubicBezTo>
                  <a:pt x="12123753" y="5705039"/>
                  <a:pt x="12050112" y="4396214"/>
                  <a:pt x="12063456" y="2610913"/>
                </a:cubicBezTo>
                <a:cubicBezTo>
                  <a:pt x="12111817" y="1529645"/>
                  <a:pt x="12159998" y="580957"/>
                  <a:pt x="12054104" y="165552"/>
                </a:cubicBezTo>
                <a:cubicBezTo>
                  <a:pt x="12029550" y="69231"/>
                  <a:pt x="11791558" y="116871"/>
                  <a:pt x="11486459" y="104329"/>
                </a:cubicBezTo>
                <a:cubicBezTo>
                  <a:pt x="11181360" y="91787"/>
                  <a:pt x="10644494" y="94975"/>
                  <a:pt x="10223511" y="90298"/>
                </a:cubicBezTo>
                <a:lnTo>
                  <a:pt x="7599878" y="65149"/>
                </a:lnTo>
                <a:lnTo>
                  <a:pt x="2161267" y="1914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3"/>
          <p:cNvSpPr/>
          <p:nvPr/>
        </p:nvSpPr>
        <p:spPr>
          <a:xfrm rot="5400000">
            <a:off x="5340343" y="-308116"/>
            <a:ext cx="5737890" cy="7262471"/>
          </a:xfrm>
          <a:custGeom>
            <a:avLst/>
            <a:gdLst/>
            <a:ahLst/>
            <a:cxnLst/>
            <a:rect l="l" t="t" r="r" b="b"/>
            <a:pathLst>
              <a:path w="12117505" h="6220250" extrusionOk="0">
                <a:moveTo>
                  <a:pt x="2161267" y="19141"/>
                </a:moveTo>
                <a:lnTo>
                  <a:pt x="304663" y="0"/>
                </a:lnTo>
                <a:cubicBezTo>
                  <a:pt x="185441" y="6633"/>
                  <a:pt x="30881" y="-9771"/>
                  <a:pt x="0" y="37181"/>
                </a:cubicBezTo>
                <a:lnTo>
                  <a:pt x="0" y="898385"/>
                </a:lnTo>
                <a:lnTo>
                  <a:pt x="4597" y="898385"/>
                </a:lnTo>
                <a:cubicBezTo>
                  <a:pt x="19426" y="1334169"/>
                  <a:pt x="64992" y="2676138"/>
                  <a:pt x="88972" y="3513087"/>
                </a:cubicBezTo>
                <a:cubicBezTo>
                  <a:pt x="105117" y="5620876"/>
                  <a:pt x="7283" y="5947660"/>
                  <a:pt x="148480" y="5920080"/>
                </a:cubicBezTo>
                <a:cubicBezTo>
                  <a:pt x="1104834" y="5907051"/>
                  <a:pt x="1937287" y="5946100"/>
                  <a:pt x="3319168" y="5922616"/>
                </a:cubicBezTo>
                <a:lnTo>
                  <a:pt x="4308929" y="5915956"/>
                </a:lnTo>
                <a:lnTo>
                  <a:pt x="5308288" y="5927049"/>
                </a:lnTo>
                <a:cubicBezTo>
                  <a:pt x="5547231" y="6067310"/>
                  <a:pt x="5496220" y="6087878"/>
                  <a:pt x="5707509" y="6220250"/>
                </a:cubicBezTo>
                <a:cubicBezTo>
                  <a:pt x="5841193" y="6118374"/>
                  <a:pt x="5945888" y="6035937"/>
                  <a:pt x="6071394" y="5906353"/>
                </a:cubicBezTo>
                <a:cubicBezTo>
                  <a:pt x="6158383" y="5903613"/>
                  <a:pt x="8737174" y="5907778"/>
                  <a:pt x="9098386" y="5900863"/>
                </a:cubicBezTo>
                <a:lnTo>
                  <a:pt x="10007288" y="5903738"/>
                </a:lnTo>
                <a:lnTo>
                  <a:pt x="10927227" y="5911605"/>
                </a:lnTo>
                <a:cubicBezTo>
                  <a:pt x="11284890" y="5901941"/>
                  <a:pt x="12058379" y="5954312"/>
                  <a:pt x="12085310" y="5910559"/>
                </a:cubicBezTo>
                <a:cubicBezTo>
                  <a:pt x="12123753" y="5705039"/>
                  <a:pt x="12050112" y="4396214"/>
                  <a:pt x="12063456" y="2610913"/>
                </a:cubicBezTo>
                <a:cubicBezTo>
                  <a:pt x="12111817" y="1529645"/>
                  <a:pt x="12159998" y="580957"/>
                  <a:pt x="12054104" y="165552"/>
                </a:cubicBezTo>
                <a:cubicBezTo>
                  <a:pt x="12029550" y="69231"/>
                  <a:pt x="11791558" y="116871"/>
                  <a:pt x="11486459" y="104329"/>
                </a:cubicBezTo>
                <a:cubicBezTo>
                  <a:pt x="11181360" y="91787"/>
                  <a:pt x="10644494" y="94975"/>
                  <a:pt x="10223511" y="90298"/>
                </a:cubicBezTo>
                <a:lnTo>
                  <a:pt x="7599878" y="65149"/>
                </a:lnTo>
                <a:lnTo>
                  <a:pt x="2161267" y="19141"/>
                </a:ln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2" name="Google Shape;122;p3"/>
          <p:cNvGrpSpPr/>
          <p:nvPr/>
        </p:nvGrpSpPr>
        <p:grpSpPr>
          <a:xfrm>
            <a:off x="5462177" y="1057379"/>
            <a:ext cx="5943760" cy="4810680"/>
            <a:chOff x="0" y="191106"/>
            <a:chExt cx="5943760" cy="4810680"/>
          </a:xfrm>
        </p:grpSpPr>
        <p:sp>
          <p:nvSpPr>
            <p:cNvPr id="123" name="Google Shape;123;p3"/>
            <p:cNvSpPr/>
            <p:nvPr/>
          </p:nvSpPr>
          <p:spPr>
            <a:xfrm>
              <a:off x="0" y="191106"/>
              <a:ext cx="5943760" cy="1103310"/>
            </a:xfrm>
            <a:prstGeom prst="roundRect">
              <a:avLst>
                <a:gd name="adj" fmla="val 16667"/>
              </a:avLst>
            </a:prstGeom>
            <a:solidFill>
              <a:srgbClr val="DE376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3"/>
            <p:cNvSpPr txBox="1"/>
            <p:nvPr/>
          </p:nvSpPr>
          <p:spPr>
            <a:xfrm>
              <a:off x="53859" y="244965"/>
              <a:ext cx="5836042" cy="9955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5250" tIns="175250" rIns="175250" bIns="1752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600"/>
                <a:buFont typeface="Arial"/>
                <a:buNone/>
              </a:pPr>
              <a:r>
                <a:rPr lang="en-US" sz="39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- Characteristics of Effective Learning</a:t>
              </a:r>
              <a:endParaRPr sz="39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25" name="Google Shape;125;p3"/>
            <p:cNvSpPr/>
            <p:nvPr/>
          </p:nvSpPr>
          <p:spPr>
            <a:xfrm>
              <a:off x="0" y="1426896"/>
              <a:ext cx="5943760" cy="1103310"/>
            </a:xfrm>
            <a:prstGeom prst="roundRect">
              <a:avLst>
                <a:gd name="adj" fmla="val 16667"/>
              </a:avLst>
            </a:prstGeom>
            <a:solidFill>
              <a:srgbClr val="6034D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3"/>
            <p:cNvSpPr txBox="1"/>
            <p:nvPr/>
          </p:nvSpPr>
          <p:spPr>
            <a:xfrm>
              <a:off x="53859" y="1480755"/>
              <a:ext cx="5836042" cy="9955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5250" tIns="175250" rIns="175250" bIns="1752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600"/>
                <a:buFont typeface="Arial"/>
                <a:buNone/>
              </a:pPr>
              <a:r>
                <a:rPr lang="en-US" sz="41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- EllI animals/ Ashton Gater</a:t>
              </a:r>
              <a:endParaRPr sz="4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27" name="Google Shape;127;p3"/>
            <p:cNvSpPr/>
            <p:nvPr/>
          </p:nvSpPr>
          <p:spPr>
            <a:xfrm>
              <a:off x="0" y="2662686"/>
              <a:ext cx="5943760" cy="1103310"/>
            </a:xfrm>
            <a:prstGeom prst="roundRect">
              <a:avLst>
                <a:gd name="adj" fmla="val 16667"/>
              </a:avLst>
            </a:prstGeom>
            <a:solidFill>
              <a:srgbClr val="36C0AE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3"/>
            <p:cNvSpPr txBox="1"/>
            <p:nvPr/>
          </p:nvSpPr>
          <p:spPr>
            <a:xfrm>
              <a:off x="53859" y="2716545"/>
              <a:ext cx="5836042" cy="9955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5250" tIns="175250" rIns="175250" bIns="1752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600"/>
                <a:buFont typeface="Arial"/>
                <a:buNone/>
              </a:pPr>
              <a:r>
                <a:rPr lang="en-US" sz="42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- Growth Mindset – the power of 'yet' </a:t>
              </a:r>
              <a:endParaRPr sz="4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29" name="Google Shape;129;p3"/>
            <p:cNvSpPr/>
            <p:nvPr/>
          </p:nvSpPr>
          <p:spPr>
            <a:xfrm>
              <a:off x="0" y="3898476"/>
              <a:ext cx="5943760" cy="1103310"/>
            </a:xfrm>
            <a:prstGeom prst="roundRect">
              <a:avLst>
                <a:gd name="adj" fmla="val 16667"/>
              </a:avLst>
            </a:prstGeom>
            <a:solidFill>
              <a:srgbClr val="79AC3C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3"/>
            <p:cNvSpPr txBox="1"/>
            <p:nvPr/>
          </p:nvSpPr>
          <p:spPr>
            <a:xfrm>
              <a:off x="53859" y="3952335"/>
              <a:ext cx="5836042" cy="9955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5250" tIns="175250" rIns="175250" bIns="1752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600"/>
                <a:buFont typeface="Arial"/>
                <a:buNone/>
              </a:pPr>
              <a:r>
                <a:rPr lang="en-US" sz="46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- Independence</a:t>
              </a:r>
              <a:endParaRPr sz="46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131" name="Google Shape;131;p3"/>
          <p:cNvSpPr/>
          <p:nvPr/>
        </p:nvSpPr>
        <p:spPr>
          <a:xfrm>
            <a:off x="202350" y="4425200"/>
            <a:ext cx="3447000" cy="22257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chemeClr val="accent1"/>
          </a:solidFill>
          <a:ln w="12700" cap="flat" cmpd="sng">
            <a:solidFill>
              <a:srgbClr val="28846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Equality &amp; Inclusion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 txBox="1"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Zones of Regulation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8" name="Google Shape;138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357980" y="1826538"/>
            <a:ext cx="5763671" cy="39459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"/>
          <p:cNvSpPr/>
          <p:nvPr/>
        </p:nvSpPr>
        <p:spPr>
          <a:xfrm rot="-466317" flipH="1">
            <a:off x="977627" y="481134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 extrusionOk="0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5"/>
          <p:cNvSpPr/>
          <p:nvPr/>
        </p:nvSpPr>
        <p:spPr>
          <a:xfrm rot="-466317" flipH="1">
            <a:off x="1010574" y="456230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 extrusionOk="0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5"/>
          <p:cNvSpPr/>
          <p:nvPr/>
        </p:nvSpPr>
        <p:spPr>
          <a:xfrm rot="-5400000">
            <a:off x="710741" y="1062368"/>
            <a:ext cx="4728955" cy="4752030"/>
          </a:xfrm>
          <a:custGeom>
            <a:avLst/>
            <a:gdLst/>
            <a:ahLst/>
            <a:cxnLst/>
            <a:rect l="l" t="t" r="r" b="b"/>
            <a:pathLst>
              <a:path w="12117505" h="6259020" extrusionOk="0">
                <a:moveTo>
                  <a:pt x="2695196" y="5448"/>
                </a:moveTo>
                <a:lnTo>
                  <a:pt x="604999" y="37768"/>
                </a:lnTo>
                <a:cubicBezTo>
                  <a:pt x="485777" y="44401"/>
                  <a:pt x="30881" y="27994"/>
                  <a:pt x="0" y="74946"/>
                </a:cubicBezTo>
                <a:lnTo>
                  <a:pt x="0" y="833236"/>
                </a:lnTo>
                <a:lnTo>
                  <a:pt x="4597" y="833236"/>
                </a:lnTo>
                <a:cubicBezTo>
                  <a:pt x="19426" y="1269020"/>
                  <a:pt x="64992" y="2610989"/>
                  <a:pt x="88972" y="3447938"/>
                </a:cubicBezTo>
                <a:cubicBezTo>
                  <a:pt x="105117" y="5555727"/>
                  <a:pt x="7283" y="5882511"/>
                  <a:pt x="148480" y="5854931"/>
                </a:cubicBezTo>
                <a:cubicBezTo>
                  <a:pt x="1104834" y="5841902"/>
                  <a:pt x="1937287" y="5880951"/>
                  <a:pt x="3319168" y="5857467"/>
                </a:cubicBezTo>
                <a:lnTo>
                  <a:pt x="4308929" y="5850807"/>
                </a:lnTo>
                <a:lnTo>
                  <a:pt x="5308288" y="5861900"/>
                </a:lnTo>
                <a:cubicBezTo>
                  <a:pt x="5547231" y="6002161"/>
                  <a:pt x="5692022" y="6126648"/>
                  <a:pt x="5903311" y="6259020"/>
                </a:cubicBezTo>
                <a:cubicBezTo>
                  <a:pt x="6036995" y="6157144"/>
                  <a:pt x="6233063" y="5970792"/>
                  <a:pt x="6358569" y="5841208"/>
                </a:cubicBezTo>
                <a:cubicBezTo>
                  <a:pt x="6445558" y="5838468"/>
                  <a:pt x="8737174" y="5842629"/>
                  <a:pt x="9098386" y="5835714"/>
                </a:cubicBezTo>
                <a:lnTo>
                  <a:pt x="10007288" y="5838589"/>
                </a:lnTo>
                <a:lnTo>
                  <a:pt x="10927227" y="5846456"/>
                </a:lnTo>
                <a:cubicBezTo>
                  <a:pt x="11284890" y="5836792"/>
                  <a:pt x="12058379" y="5889163"/>
                  <a:pt x="12085310" y="5845410"/>
                </a:cubicBezTo>
                <a:cubicBezTo>
                  <a:pt x="12123753" y="5639890"/>
                  <a:pt x="12050112" y="4331065"/>
                  <a:pt x="12063456" y="2545764"/>
                </a:cubicBezTo>
                <a:cubicBezTo>
                  <a:pt x="12111817" y="1464496"/>
                  <a:pt x="12159998" y="515808"/>
                  <a:pt x="12054104" y="100403"/>
                </a:cubicBezTo>
                <a:cubicBezTo>
                  <a:pt x="12029550" y="4082"/>
                  <a:pt x="11791558" y="51722"/>
                  <a:pt x="11486459" y="39180"/>
                </a:cubicBezTo>
                <a:cubicBezTo>
                  <a:pt x="11181360" y="26638"/>
                  <a:pt x="10644494" y="29826"/>
                  <a:pt x="10223511" y="25149"/>
                </a:cubicBezTo>
                <a:lnTo>
                  <a:pt x="7599878" y="0"/>
                </a:lnTo>
                <a:lnTo>
                  <a:pt x="2695196" y="5448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5"/>
          <p:cNvSpPr/>
          <p:nvPr/>
        </p:nvSpPr>
        <p:spPr>
          <a:xfrm rot="-5400000">
            <a:off x="951819" y="221272"/>
            <a:ext cx="5301408" cy="5758298"/>
          </a:xfrm>
          <a:custGeom>
            <a:avLst/>
            <a:gdLst/>
            <a:ahLst/>
            <a:cxnLst/>
            <a:rect l="l" t="t" r="r" b="b"/>
            <a:pathLst>
              <a:path w="12117505" h="6259020" extrusionOk="0">
                <a:moveTo>
                  <a:pt x="2695196" y="5448"/>
                </a:moveTo>
                <a:lnTo>
                  <a:pt x="604999" y="37768"/>
                </a:lnTo>
                <a:cubicBezTo>
                  <a:pt x="485777" y="44401"/>
                  <a:pt x="30881" y="27994"/>
                  <a:pt x="0" y="74946"/>
                </a:cubicBezTo>
                <a:lnTo>
                  <a:pt x="0" y="833236"/>
                </a:lnTo>
                <a:lnTo>
                  <a:pt x="4597" y="833236"/>
                </a:lnTo>
                <a:cubicBezTo>
                  <a:pt x="19426" y="1269020"/>
                  <a:pt x="64992" y="2610989"/>
                  <a:pt x="88972" y="3447938"/>
                </a:cubicBezTo>
                <a:cubicBezTo>
                  <a:pt x="105117" y="5555727"/>
                  <a:pt x="7283" y="5882511"/>
                  <a:pt x="148480" y="5854931"/>
                </a:cubicBezTo>
                <a:cubicBezTo>
                  <a:pt x="1104834" y="5841902"/>
                  <a:pt x="1937287" y="5880951"/>
                  <a:pt x="3319168" y="5857467"/>
                </a:cubicBezTo>
                <a:lnTo>
                  <a:pt x="4308929" y="5850807"/>
                </a:lnTo>
                <a:lnTo>
                  <a:pt x="5308288" y="5861900"/>
                </a:lnTo>
                <a:cubicBezTo>
                  <a:pt x="5547231" y="6002161"/>
                  <a:pt x="5692022" y="6126648"/>
                  <a:pt x="5903311" y="6259020"/>
                </a:cubicBezTo>
                <a:cubicBezTo>
                  <a:pt x="6036995" y="6157144"/>
                  <a:pt x="6233063" y="5970792"/>
                  <a:pt x="6358569" y="5841208"/>
                </a:cubicBezTo>
                <a:cubicBezTo>
                  <a:pt x="6445558" y="5838468"/>
                  <a:pt x="8737174" y="5842629"/>
                  <a:pt x="9098386" y="5835714"/>
                </a:cubicBezTo>
                <a:lnTo>
                  <a:pt x="10007288" y="5838589"/>
                </a:lnTo>
                <a:lnTo>
                  <a:pt x="10927227" y="5846456"/>
                </a:lnTo>
                <a:cubicBezTo>
                  <a:pt x="11284890" y="5836792"/>
                  <a:pt x="12058379" y="5889163"/>
                  <a:pt x="12085310" y="5845410"/>
                </a:cubicBezTo>
                <a:cubicBezTo>
                  <a:pt x="12123753" y="5639890"/>
                  <a:pt x="12050112" y="4331065"/>
                  <a:pt x="12063456" y="2545764"/>
                </a:cubicBezTo>
                <a:cubicBezTo>
                  <a:pt x="12111817" y="1464496"/>
                  <a:pt x="12159998" y="515808"/>
                  <a:pt x="12054104" y="100403"/>
                </a:cubicBezTo>
                <a:cubicBezTo>
                  <a:pt x="12029550" y="4082"/>
                  <a:pt x="11791558" y="51722"/>
                  <a:pt x="11486459" y="39180"/>
                </a:cubicBezTo>
                <a:cubicBezTo>
                  <a:pt x="11181360" y="26638"/>
                  <a:pt x="10644494" y="29826"/>
                  <a:pt x="10223511" y="25149"/>
                </a:cubicBezTo>
                <a:lnTo>
                  <a:pt x="7599878" y="0"/>
                </a:lnTo>
                <a:lnTo>
                  <a:pt x="2695196" y="5448"/>
                </a:ln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5"/>
          <p:cNvSpPr txBox="1">
            <a:spLocks noGrp="1"/>
          </p:cNvSpPr>
          <p:nvPr>
            <p:ph type="title"/>
          </p:nvPr>
        </p:nvSpPr>
        <p:spPr>
          <a:xfrm>
            <a:off x="1278324" y="1378226"/>
            <a:ext cx="3363687" cy="2708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br>
              <a:rPr lang="en-US" sz="2600"/>
            </a:br>
            <a:br>
              <a:rPr lang="en-US" sz="2600"/>
            </a:br>
            <a:br>
              <a:rPr lang="en-US" sz="2600"/>
            </a:br>
            <a:br>
              <a:rPr lang="en-US" sz="2600"/>
            </a:br>
            <a:br>
              <a:rPr lang="en-US" sz="2600"/>
            </a:br>
            <a:br>
              <a:rPr lang="en-US" sz="2600"/>
            </a:br>
            <a:endParaRPr sz="2600"/>
          </a:p>
        </p:txBody>
      </p:sp>
      <p:pic>
        <p:nvPicPr>
          <p:cNvPr id="150" name="Google Shape;150;p5" descr="Diagram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78686" y="704636"/>
            <a:ext cx="5441293" cy="2312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5" descr="Close-up of open book against blurred bookshelf background"/>
          <p:cNvPicPr preferRelativeResize="0"/>
          <p:nvPr/>
        </p:nvPicPr>
        <p:blipFill rotWithShape="1">
          <a:blip r:embed="rId4">
            <a:alphaModFix/>
          </a:blip>
          <a:srcRect t="15605" r="-2" b="-2"/>
          <a:stretch/>
        </p:blipFill>
        <p:spPr>
          <a:xfrm>
            <a:off x="6481667" y="3456469"/>
            <a:ext cx="4630681" cy="2608642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5"/>
          <p:cNvSpPr txBox="1"/>
          <p:nvPr/>
        </p:nvSpPr>
        <p:spPr>
          <a:xfrm>
            <a:off x="701375" y="1012350"/>
            <a:ext cx="5802300" cy="481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we teach reading ….</a:t>
            </a:r>
            <a:endParaRPr sz="27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use Little Wandle Letters and Sounds Revised scheme.  </a:t>
            </a:r>
            <a:endParaRPr sz="27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3 main aims we have for our children in reading       </a:t>
            </a:r>
            <a:endParaRPr sz="27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42900" marR="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omic Sans MS"/>
              <a:buChar char="•"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develop decoding skills and fluency.     </a:t>
            </a:r>
            <a:endParaRPr sz="27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42900" marR="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omic Sans MS"/>
              <a:buChar char="•"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be able to understand and talk about what they have read.</a:t>
            </a:r>
            <a:endParaRPr sz="27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42900" marR="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omic Sans MS"/>
              <a:buChar char="•"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Enjoy reading for pleasure</a:t>
            </a:r>
            <a:endParaRPr sz="27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5"/>
          <p:cNvSpPr txBox="1"/>
          <p:nvPr/>
        </p:nvSpPr>
        <p:spPr>
          <a:xfrm>
            <a:off x="723385" y="366026"/>
            <a:ext cx="51522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 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6"/>
          <p:cNvSpPr txBox="1">
            <a:spLocks noGrp="1"/>
          </p:cNvSpPr>
          <p:nvPr>
            <p:ph type="title"/>
          </p:nvPr>
        </p:nvSpPr>
        <p:spPr>
          <a:xfrm>
            <a:off x="1020724" y="558209"/>
            <a:ext cx="10333075" cy="617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>
                <a:latin typeface="Comic Sans MS"/>
                <a:ea typeface="Comic Sans MS"/>
                <a:cs typeface="Comic Sans MS"/>
                <a:sym typeface="Comic Sans MS"/>
              </a:rPr>
              <a:t>Our focus in Reception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6"/>
          <p:cNvSpPr txBox="1">
            <a:spLocks noGrp="1"/>
          </p:cNvSpPr>
          <p:nvPr>
            <p:ph type="body" idx="1"/>
          </p:nvPr>
        </p:nvSpPr>
        <p:spPr>
          <a:xfrm>
            <a:off x="1020726" y="1408117"/>
            <a:ext cx="10333074" cy="4670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Decoding – In Reception we start at the very beginning with teaching the children the skills they need to decode and read words.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1269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Comic Sans MS"/>
              <a:buChar char="•"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Daily phonics sessions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1269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Comic Sans MS"/>
              <a:buChar char="•"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Daily keep up sessions for those who need it.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67271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41062"/>
              <a:buFont typeface="Comic Sans MS"/>
              <a:buChar char="•"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Blending blasts once a day.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1269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Comic Sans MS"/>
              <a:buChar char="•"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Twice weekly group reading sessions with Teacher or LSA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1269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Comic Sans MS"/>
              <a:buChar char="•"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Book Corners in classrooms and outside to encourage reading for pleasure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1269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Comic Sans MS"/>
              <a:buChar char="•"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Library visits once a week.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1269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Comic Sans MS"/>
              <a:buChar char="•"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Daily Book Time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61" name="Google Shape;16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30073" y="4319802"/>
            <a:ext cx="2153100" cy="164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84775" y="2086000"/>
            <a:ext cx="1740750" cy="10998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7"/>
          <p:cNvSpPr/>
          <p:nvPr/>
        </p:nvSpPr>
        <p:spPr>
          <a:xfrm flipH="1">
            <a:off x="645204" y="682072"/>
            <a:ext cx="4609183" cy="3976940"/>
          </a:xfrm>
          <a:custGeom>
            <a:avLst/>
            <a:gdLst/>
            <a:ahLst/>
            <a:cxnLst/>
            <a:rect l="l" t="t" r="r" b="b"/>
            <a:pathLst>
              <a:path w="6205126" h="5353967" extrusionOk="0">
                <a:moveTo>
                  <a:pt x="1211353" y="5255358"/>
                </a:moveTo>
                <a:cubicBezTo>
                  <a:pt x="2053554" y="5463015"/>
                  <a:pt x="5113009" y="5442759"/>
                  <a:pt x="5756648" y="4182489"/>
                </a:cubicBezTo>
                <a:cubicBezTo>
                  <a:pt x="6066135" y="3581429"/>
                  <a:pt x="6552688" y="2278993"/>
                  <a:pt x="5825821" y="1344608"/>
                </a:cubicBezTo>
                <a:cubicBezTo>
                  <a:pt x="5354563" y="738725"/>
                  <a:pt x="4240355" y="214554"/>
                  <a:pt x="3184022" y="52507"/>
                </a:cubicBezTo>
                <a:cubicBezTo>
                  <a:pt x="1913555" y="-151291"/>
                  <a:pt x="23150" y="156267"/>
                  <a:pt x="0" y="2452064"/>
                </a:cubicBezTo>
                <a:cubicBezTo>
                  <a:pt x="413" y="3449559"/>
                  <a:pt x="783501" y="4588157"/>
                  <a:pt x="1938082" y="4966954"/>
                </a:cubicBezTo>
                <a:cubicBezTo>
                  <a:pt x="1834185" y="5251638"/>
                  <a:pt x="1211353" y="5255358"/>
                  <a:pt x="1211353" y="525535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7"/>
          <p:cNvSpPr txBox="1">
            <a:spLocks noGrp="1"/>
          </p:cNvSpPr>
          <p:nvPr>
            <p:ph type="title"/>
          </p:nvPr>
        </p:nvSpPr>
        <p:spPr>
          <a:xfrm>
            <a:off x="1057469" y="1181878"/>
            <a:ext cx="3844213" cy="2985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US" sz="5000">
                <a:latin typeface="Comic Sans MS"/>
                <a:ea typeface="Comic Sans MS"/>
                <a:cs typeface="Comic Sans MS"/>
                <a:sym typeface="Comic Sans MS"/>
              </a:rPr>
              <a:t>Reading at home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7"/>
          <p:cNvSpPr/>
          <p:nvPr/>
        </p:nvSpPr>
        <p:spPr>
          <a:xfrm flipH="1">
            <a:off x="675918" y="682880"/>
            <a:ext cx="4607306" cy="3975320"/>
          </a:xfrm>
          <a:custGeom>
            <a:avLst/>
            <a:gdLst/>
            <a:ahLst/>
            <a:cxnLst/>
            <a:rect l="l" t="t" r="r" b="b"/>
            <a:pathLst>
              <a:path w="6205126" h="5353967" extrusionOk="0">
                <a:moveTo>
                  <a:pt x="1211353" y="5255358"/>
                </a:moveTo>
                <a:cubicBezTo>
                  <a:pt x="2053554" y="5463015"/>
                  <a:pt x="5113009" y="5442759"/>
                  <a:pt x="5756648" y="4182489"/>
                </a:cubicBezTo>
                <a:cubicBezTo>
                  <a:pt x="6066135" y="3581429"/>
                  <a:pt x="6552688" y="2278993"/>
                  <a:pt x="5825821" y="1344608"/>
                </a:cubicBezTo>
                <a:cubicBezTo>
                  <a:pt x="5354563" y="738725"/>
                  <a:pt x="4240355" y="214554"/>
                  <a:pt x="3184022" y="52507"/>
                </a:cubicBezTo>
                <a:cubicBezTo>
                  <a:pt x="1913555" y="-151291"/>
                  <a:pt x="23150" y="156267"/>
                  <a:pt x="0" y="2452064"/>
                </a:cubicBezTo>
                <a:cubicBezTo>
                  <a:pt x="413" y="3449559"/>
                  <a:pt x="783501" y="4588157"/>
                  <a:pt x="1938082" y="4966954"/>
                </a:cubicBezTo>
                <a:cubicBezTo>
                  <a:pt x="1834185" y="5251638"/>
                  <a:pt x="1211353" y="5255358"/>
                  <a:pt x="1211353" y="5255358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7"/>
          <p:cNvSpPr txBox="1"/>
          <p:nvPr/>
        </p:nvSpPr>
        <p:spPr>
          <a:xfrm>
            <a:off x="6013341" y="363773"/>
            <a:ext cx="5752500" cy="63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child will be coming home with 3 books</a:t>
            </a:r>
            <a:endParaRPr sz="5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omic Sans MS"/>
              <a:buChar char="•"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 eBook that mirrors the book they have been reading in reading groups that week - comprehension focus, should be able to read mainly independently.</a:t>
            </a:r>
            <a:endParaRPr sz="5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omic Sans MS"/>
              <a:buChar char="•"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 decodable reading book, matched to the sounds they know – focus on decoding.</a:t>
            </a:r>
            <a:endParaRPr sz="5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57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endParaRPr sz="2700"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omic Sans MS"/>
              <a:buChar char="•"/>
            </a:pPr>
            <a:r>
              <a:rPr lang="en-US" sz="27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 reading for pleasure book from the library to share.</a:t>
            </a:r>
            <a:endParaRPr sz="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3" name="Google Shape;173;p7" descr="A picture containing text, clipar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3447" y="4601586"/>
            <a:ext cx="2297834" cy="20882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8"/>
          <p:cNvSpPr txBox="1">
            <a:spLocks noGrp="1"/>
          </p:cNvSpPr>
          <p:nvPr>
            <p:ph type="title"/>
          </p:nvPr>
        </p:nvSpPr>
        <p:spPr>
          <a:xfrm>
            <a:off x="1066906" y="4425936"/>
            <a:ext cx="10333075" cy="84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 b="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https://www.littlewandlelettersandsounds.org.uk/resources/for-parents/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8"/>
          <p:cNvSpPr txBox="1"/>
          <p:nvPr/>
        </p:nvSpPr>
        <p:spPr>
          <a:xfrm>
            <a:off x="1500899" y="704275"/>
            <a:ext cx="92871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Little Wandle support for parents.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1" name="Google Shape;181;p8" descr="A picture containing text, person, sign, pos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5945" y="1472009"/>
            <a:ext cx="3747654" cy="2043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8" descr="A picture containing text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13036" y="1524664"/>
            <a:ext cx="3239654" cy="2284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8" descr="A picture containing text, clipart, picture frame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57310" y="1394871"/>
            <a:ext cx="3632200" cy="21401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9"/>
          <p:cNvSpPr txBox="1"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Writing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0" name="Google Shape;190;p9" descr="Text, letter&#10;&#10;Description automatically generated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353642" y="485155"/>
            <a:ext cx="5486152" cy="1226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67601" y="4087651"/>
            <a:ext cx="3515180" cy="249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9" descr="A picture containing stationary, writing implement, pencil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1089" y="4236731"/>
            <a:ext cx="2743200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23200" y="3997277"/>
            <a:ext cx="3324950" cy="249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9"/>
          <p:cNvSpPr txBox="1"/>
          <p:nvPr/>
        </p:nvSpPr>
        <p:spPr>
          <a:xfrm>
            <a:off x="989610" y="1652649"/>
            <a:ext cx="7036200" cy="224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role of mark making.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Supporting the children to make progress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Focusing on letter formation and spelling through LW phonics.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0"/>
          <p:cNvSpPr/>
          <p:nvPr/>
        </p:nvSpPr>
        <p:spPr>
          <a:xfrm>
            <a:off x="0" y="4195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0"/>
          <p:cNvSpPr/>
          <p:nvPr/>
        </p:nvSpPr>
        <p:spPr>
          <a:xfrm>
            <a:off x="-1" y="-2574"/>
            <a:ext cx="6400801" cy="6860574"/>
          </a:xfrm>
          <a:custGeom>
            <a:avLst/>
            <a:gdLst/>
            <a:ahLst/>
            <a:cxnLst/>
            <a:rect l="l" t="t" r="r" b="b"/>
            <a:pathLst>
              <a:path w="7520786" h="6858000" extrusionOk="0">
                <a:moveTo>
                  <a:pt x="7430701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7505795" y="0"/>
                </a:lnTo>
                <a:lnTo>
                  <a:pt x="7520785" y="379063"/>
                </a:lnTo>
                <a:cubicBezTo>
                  <a:pt x="7384101" y="2164699"/>
                  <a:pt x="7521128" y="5461844"/>
                  <a:pt x="7433327" y="6803646"/>
                </a:cubicBezTo>
                <a:lnTo>
                  <a:pt x="7430701" y="6858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0"/>
          <p:cNvSpPr/>
          <p:nvPr/>
        </p:nvSpPr>
        <p:spPr>
          <a:xfrm rot="334481">
            <a:off x="6979899" y="314412"/>
            <a:ext cx="4799069" cy="2337957"/>
          </a:xfrm>
          <a:custGeom>
            <a:avLst/>
            <a:gdLst/>
            <a:ahLst/>
            <a:cxnLst/>
            <a:rect l="l" t="t" r="r" b="b"/>
            <a:pathLst>
              <a:path w="1144041" h="905437" extrusionOk="0">
                <a:moveTo>
                  <a:pt x="550837" y="905437"/>
                </a:moveTo>
                <a:cubicBezTo>
                  <a:pt x="625126" y="903802"/>
                  <a:pt x="679237" y="863710"/>
                  <a:pt x="765896" y="817018"/>
                </a:cubicBezTo>
                <a:cubicBezTo>
                  <a:pt x="852555" y="770326"/>
                  <a:pt x="1009542" y="726768"/>
                  <a:pt x="1070790" y="625282"/>
                </a:cubicBezTo>
                <a:cubicBezTo>
                  <a:pt x="1132038" y="523796"/>
                  <a:pt x="1161380" y="307791"/>
                  <a:pt x="1133387" y="208099"/>
                </a:cubicBezTo>
                <a:cubicBezTo>
                  <a:pt x="1105394" y="108407"/>
                  <a:pt x="1022719" y="53848"/>
                  <a:pt x="902831" y="27130"/>
                </a:cubicBezTo>
                <a:cubicBezTo>
                  <a:pt x="782943" y="412"/>
                  <a:pt x="513213" y="-25440"/>
                  <a:pt x="362893" y="48131"/>
                </a:cubicBezTo>
                <a:cubicBezTo>
                  <a:pt x="212573" y="121702"/>
                  <a:pt x="-28964" y="168558"/>
                  <a:pt x="2854" y="601748"/>
                </a:cubicBezTo>
                <a:cubicBezTo>
                  <a:pt x="40207" y="875873"/>
                  <a:pt x="350499" y="788031"/>
                  <a:pt x="486939" y="791230"/>
                </a:cubicBezTo>
                <a:cubicBezTo>
                  <a:pt x="640409" y="814584"/>
                  <a:pt x="550837" y="905437"/>
                  <a:pt x="550837" y="90543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0"/>
          <p:cNvSpPr txBox="1">
            <a:spLocks noGrp="1"/>
          </p:cNvSpPr>
          <p:nvPr>
            <p:ph type="title"/>
          </p:nvPr>
        </p:nvSpPr>
        <p:spPr>
          <a:xfrm>
            <a:off x="7076582" y="593887"/>
            <a:ext cx="4371000" cy="15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Little wandle and writing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4" name="Google Shape;204;p10"/>
          <p:cNvSpPr/>
          <p:nvPr/>
        </p:nvSpPr>
        <p:spPr>
          <a:xfrm rot="334481">
            <a:off x="6979904" y="314403"/>
            <a:ext cx="4799069" cy="2337957"/>
          </a:xfrm>
          <a:custGeom>
            <a:avLst/>
            <a:gdLst/>
            <a:ahLst/>
            <a:cxnLst/>
            <a:rect l="l" t="t" r="r" b="b"/>
            <a:pathLst>
              <a:path w="1144041" h="905437" extrusionOk="0">
                <a:moveTo>
                  <a:pt x="550837" y="905437"/>
                </a:moveTo>
                <a:cubicBezTo>
                  <a:pt x="625126" y="903802"/>
                  <a:pt x="679237" y="863710"/>
                  <a:pt x="765896" y="817018"/>
                </a:cubicBezTo>
                <a:cubicBezTo>
                  <a:pt x="852555" y="770326"/>
                  <a:pt x="1009542" y="726768"/>
                  <a:pt x="1070790" y="625282"/>
                </a:cubicBezTo>
                <a:cubicBezTo>
                  <a:pt x="1132038" y="523796"/>
                  <a:pt x="1161380" y="307791"/>
                  <a:pt x="1133387" y="208099"/>
                </a:cubicBezTo>
                <a:cubicBezTo>
                  <a:pt x="1105394" y="108407"/>
                  <a:pt x="1022719" y="53848"/>
                  <a:pt x="902831" y="27130"/>
                </a:cubicBezTo>
                <a:cubicBezTo>
                  <a:pt x="782943" y="412"/>
                  <a:pt x="513213" y="-25440"/>
                  <a:pt x="362893" y="48131"/>
                </a:cubicBezTo>
                <a:cubicBezTo>
                  <a:pt x="212573" y="121702"/>
                  <a:pt x="-28964" y="168558"/>
                  <a:pt x="2854" y="601748"/>
                </a:cubicBezTo>
                <a:cubicBezTo>
                  <a:pt x="40207" y="875873"/>
                  <a:pt x="350499" y="788031"/>
                  <a:pt x="486939" y="791230"/>
                </a:cubicBezTo>
                <a:cubicBezTo>
                  <a:pt x="640409" y="814584"/>
                  <a:pt x="550837" y="905437"/>
                  <a:pt x="550837" y="905437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10" descr="A picture containing text, businesscard, vector graphics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9950" y="1508352"/>
            <a:ext cx="4760901" cy="3316175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0"/>
          <p:cNvSpPr txBox="1"/>
          <p:nvPr/>
        </p:nvSpPr>
        <p:spPr>
          <a:xfrm>
            <a:off x="7110919" y="3227650"/>
            <a:ext cx="4302300" cy="30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"Down, up and over the mouse’s ears”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3" name="Google Shape;213;p11" descr="Numbers and symbols"/>
          <p:cNvPicPr preferRelativeResize="0"/>
          <p:nvPr/>
        </p:nvPicPr>
        <p:blipFill rotWithShape="1">
          <a:blip r:embed="rId3">
            <a:alphaModFix/>
          </a:blip>
          <a:srcRect t="13537" r="-2" b="2065"/>
          <a:stretch/>
        </p:blipFill>
        <p:spPr>
          <a:xfrm>
            <a:off x="20" y="10"/>
            <a:ext cx="1219198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1"/>
          <p:cNvSpPr/>
          <p:nvPr/>
        </p:nvSpPr>
        <p:spPr>
          <a:xfrm>
            <a:off x="6051470" y="1689814"/>
            <a:ext cx="6140530" cy="4647338"/>
          </a:xfrm>
          <a:custGeom>
            <a:avLst/>
            <a:gdLst/>
            <a:ahLst/>
            <a:cxnLst/>
            <a:rect l="l" t="t" r="r" b="b"/>
            <a:pathLst>
              <a:path w="6140530" h="4647338" extrusionOk="0">
                <a:moveTo>
                  <a:pt x="3354001" y="1219"/>
                </a:moveTo>
                <a:cubicBezTo>
                  <a:pt x="4004435" y="-11736"/>
                  <a:pt x="4587960" y="81931"/>
                  <a:pt x="4854691" y="125683"/>
                </a:cubicBezTo>
                <a:cubicBezTo>
                  <a:pt x="5569674" y="248878"/>
                  <a:pt x="5884365" y="614355"/>
                  <a:pt x="6093602" y="1013600"/>
                </a:cubicBezTo>
                <a:lnTo>
                  <a:pt x="6140530" y="1110875"/>
                </a:lnTo>
                <a:lnTo>
                  <a:pt x="6140530" y="3914197"/>
                </a:lnTo>
                <a:lnTo>
                  <a:pt x="6123285" y="3940855"/>
                </a:lnTo>
                <a:cubicBezTo>
                  <a:pt x="6092119" y="3981849"/>
                  <a:pt x="6058441" y="4019304"/>
                  <a:pt x="6022119" y="4052713"/>
                </a:cubicBezTo>
                <a:cubicBezTo>
                  <a:pt x="5440967" y="4587251"/>
                  <a:pt x="4022382" y="4706012"/>
                  <a:pt x="2791676" y="4623624"/>
                </a:cubicBezTo>
                <a:cubicBezTo>
                  <a:pt x="1788243" y="4556450"/>
                  <a:pt x="990667" y="4345015"/>
                  <a:pt x="0" y="4180103"/>
                </a:cubicBezTo>
                <a:cubicBezTo>
                  <a:pt x="0" y="4180103"/>
                  <a:pt x="445100" y="4042167"/>
                  <a:pt x="486444" y="3598665"/>
                </a:cubicBezTo>
                <a:cubicBezTo>
                  <a:pt x="526106" y="3207312"/>
                  <a:pt x="513958" y="2340421"/>
                  <a:pt x="701119" y="1679227"/>
                </a:cubicBezTo>
                <a:cubicBezTo>
                  <a:pt x="1000026" y="340576"/>
                  <a:pt x="2269944" y="22811"/>
                  <a:pt x="3354001" y="1219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1"/>
          <p:cNvSpPr/>
          <p:nvPr/>
        </p:nvSpPr>
        <p:spPr>
          <a:xfrm rot="347073">
            <a:off x="6228136" y="1604614"/>
            <a:ext cx="6096320" cy="4724946"/>
          </a:xfrm>
          <a:custGeom>
            <a:avLst/>
            <a:gdLst/>
            <a:ahLst/>
            <a:cxnLst/>
            <a:rect l="l" t="t" r="r" b="b"/>
            <a:pathLst>
              <a:path w="811137" h="760979" extrusionOk="0">
                <a:moveTo>
                  <a:pt x="775683" y="148140"/>
                </a:moveTo>
                <a:cubicBezTo>
                  <a:pt x="762064" y="122193"/>
                  <a:pt x="722979" y="17335"/>
                  <a:pt x="588282" y="5070"/>
                </a:cubicBezTo>
                <a:cubicBezTo>
                  <a:pt x="465944" y="-6070"/>
                  <a:pt x="93839" y="-29505"/>
                  <a:pt x="59263" y="321396"/>
                </a:cubicBezTo>
                <a:cubicBezTo>
                  <a:pt x="43357" y="430362"/>
                  <a:pt x="56596" y="569046"/>
                  <a:pt x="56596" y="632387"/>
                </a:cubicBezTo>
                <a:cubicBezTo>
                  <a:pt x="57073" y="704110"/>
                  <a:pt x="0" y="733435"/>
                  <a:pt x="0" y="733435"/>
                </a:cubicBezTo>
                <a:cubicBezTo>
                  <a:pt x="133360" y="743770"/>
                  <a:pt x="261604" y="767731"/>
                  <a:pt x="375521" y="759163"/>
                </a:cubicBezTo>
                <a:cubicBezTo>
                  <a:pt x="474122" y="751747"/>
                  <a:pt x="716355" y="732274"/>
                  <a:pt x="811137" y="596534"/>
                </a:cubicBezTo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11"/>
          <p:cNvSpPr/>
          <p:nvPr/>
        </p:nvSpPr>
        <p:spPr>
          <a:xfrm rot="-218369" flipH="1">
            <a:off x="4128647" y="500208"/>
            <a:ext cx="5016912" cy="2271814"/>
          </a:xfrm>
          <a:custGeom>
            <a:avLst/>
            <a:gdLst/>
            <a:ahLst/>
            <a:cxnLst/>
            <a:rect l="l" t="t" r="r" b="b"/>
            <a:pathLst>
              <a:path w="1339672" h="799317" extrusionOk="0">
                <a:moveTo>
                  <a:pt x="706273" y="799317"/>
                </a:moveTo>
                <a:cubicBezTo>
                  <a:pt x="789712" y="787887"/>
                  <a:pt x="857339" y="727879"/>
                  <a:pt x="898678" y="729403"/>
                </a:cubicBezTo>
                <a:cubicBezTo>
                  <a:pt x="967829" y="732070"/>
                  <a:pt x="1194947" y="660171"/>
                  <a:pt x="1257484" y="556620"/>
                </a:cubicBezTo>
                <a:cubicBezTo>
                  <a:pt x="1320021" y="453069"/>
                  <a:pt x="1397724" y="198737"/>
                  <a:pt x="1273899" y="108096"/>
                </a:cubicBezTo>
                <a:cubicBezTo>
                  <a:pt x="1150074" y="17455"/>
                  <a:pt x="717904" y="-22581"/>
                  <a:pt x="514531" y="12776"/>
                </a:cubicBezTo>
                <a:cubicBezTo>
                  <a:pt x="311158" y="48133"/>
                  <a:pt x="-91680" y="17349"/>
                  <a:pt x="18858" y="493826"/>
                </a:cubicBezTo>
                <a:cubicBezTo>
                  <a:pt x="48481" y="635749"/>
                  <a:pt x="581495" y="654822"/>
                  <a:pt x="623310" y="663490"/>
                </a:cubicBezTo>
                <a:cubicBezTo>
                  <a:pt x="804761" y="700161"/>
                  <a:pt x="706273" y="799317"/>
                  <a:pt x="706273" y="799317"/>
                </a:cubicBezTo>
                <a:close/>
              </a:path>
            </a:pathLst>
          </a:custGeom>
          <a:solidFill>
            <a:srgbClr val="B2E7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1"/>
          <p:cNvSpPr/>
          <p:nvPr/>
        </p:nvSpPr>
        <p:spPr>
          <a:xfrm rot="-218369" flipH="1">
            <a:off x="4086067" y="493484"/>
            <a:ext cx="5016912" cy="2271814"/>
          </a:xfrm>
          <a:custGeom>
            <a:avLst/>
            <a:gdLst/>
            <a:ahLst/>
            <a:cxnLst/>
            <a:rect l="l" t="t" r="r" b="b"/>
            <a:pathLst>
              <a:path w="1339672" h="799317" extrusionOk="0">
                <a:moveTo>
                  <a:pt x="706273" y="799317"/>
                </a:moveTo>
                <a:cubicBezTo>
                  <a:pt x="789712" y="787887"/>
                  <a:pt x="857339" y="727879"/>
                  <a:pt x="898678" y="729403"/>
                </a:cubicBezTo>
                <a:cubicBezTo>
                  <a:pt x="967829" y="732070"/>
                  <a:pt x="1194947" y="660171"/>
                  <a:pt x="1257484" y="556620"/>
                </a:cubicBezTo>
                <a:cubicBezTo>
                  <a:pt x="1320021" y="453069"/>
                  <a:pt x="1397724" y="198737"/>
                  <a:pt x="1273899" y="108096"/>
                </a:cubicBezTo>
                <a:cubicBezTo>
                  <a:pt x="1150074" y="17455"/>
                  <a:pt x="717904" y="-22581"/>
                  <a:pt x="514531" y="12776"/>
                </a:cubicBezTo>
                <a:cubicBezTo>
                  <a:pt x="311158" y="48133"/>
                  <a:pt x="-91680" y="17349"/>
                  <a:pt x="18858" y="493826"/>
                </a:cubicBezTo>
                <a:cubicBezTo>
                  <a:pt x="48481" y="635749"/>
                  <a:pt x="581495" y="654822"/>
                  <a:pt x="623310" y="663490"/>
                </a:cubicBezTo>
                <a:cubicBezTo>
                  <a:pt x="804761" y="700161"/>
                  <a:pt x="706273" y="799317"/>
                  <a:pt x="706273" y="799317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1"/>
          <p:cNvSpPr txBox="1">
            <a:spLocks noGrp="1"/>
          </p:cNvSpPr>
          <p:nvPr>
            <p:ph type="title"/>
          </p:nvPr>
        </p:nvSpPr>
        <p:spPr>
          <a:xfrm>
            <a:off x="4272282" y="860609"/>
            <a:ext cx="4621687" cy="1258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Maths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11"/>
          <p:cNvSpPr txBox="1">
            <a:spLocks noGrp="1"/>
          </p:cNvSpPr>
          <p:nvPr>
            <p:ph type="body" idx="1"/>
          </p:nvPr>
        </p:nvSpPr>
        <p:spPr>
          <a:xfrm>
            <a:off x="7405277" y="2538479"/>
            <a:ext cx="4236000" cy="35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550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6592"/>
              <a:buFont typeface="Arial"/>
              <a:buNone/>
            </a:pPr>
            <a:r>
              <a:rPr lang="en-US" sz="4230">
                <a:latin typeface="Comic Sans MS"/>
                <a:ea typeface="Comic Sans MS"/>
                <a:cs typeface="Comic Sans MS"/>
                <a:sym typeface="Comic Sans MS"/>
              </a:rPr>
              <a:t>How we teach maths: </a:t>
            </a:r>
            <a:endParaRPr sz="473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46592"/>
              <a:buFont typeface="Arial"/>
              <a:buNone/>
            </a:pPr>
            <a:r>
              <a:rPr lang="en-US" sz="4230">
                <a:latin typeface="Comic Sans MS"/>
                <a:ea typeface="Comic Sans MS"/>
                <a:cs typeface="Comic Sans MS"/>
                <a:sym typeface="Comic Sans MS"/>
              </a:rPr>
              <a:t>-We use 'Mastery number' programme which:</a:t>
            </a:r>
            <a:endParaRPr sz="473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46592"/>
              <a:buFont typeface="Arial"/>
              <a:buNone/>
            </a:pPr>
            <a:r>
              <a:rPr lang="en-US" sz="4230">
                <a:latin typeface="Comic Sans MS"/>
                <a:ea typeface="Comic Sans MS"/>
                <a:cs typeface="Comic Sans MS"/>
                <a:sym typeface="Comic Sans MS"/>
              </a:rPr>
              <a:t>-Supporting fluency in number facts so they are recalled automatically </a:t>
            </a:r>
            <a:endParaRPr sz="473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46592"/>
              <a:buFont typeface="Arial"/>
              <a:buNone/>
            </a:pPr>
            <a:r>
              <a:rPr lang="en-US" sz="4230">
                <a:latin typeface="Comic Sans MS"/>
                <a:ea typeface="Comic Sans MS"/>
                <a:cs typeface="Comic Sans MS"/>
                <a:sym typeface="Comic Sans MS"/>
              </a:rPr>
              <a:t>-Develop number sense- a flexibility with number (represent number or solve problems in more than one way)</a:t>
            </a:r>
            <a:endParaRPr sz="4230" b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None/>
            </a:pPr>
            <a:endParaRPr sz="27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2"/>
          <p:cNvSpPr/>
          <p:nvPr/>
        </p:nvSpPr>
        <p:spPr>
          <a:xfrm rot="-5400000">
            <a:off x="846707" y="17769"/>
            <a:ext cx="5929950" cy="6782821"/>
          </a:xfrm>
          <a:custGeom>
            <a:avLst/>
            <a:gdLst/>
            <a:ahLst/>
            <a:cxnLst/>
            <a:rect l="l" t="t" r="r" b="b"/>
            <a:pathLst>
              <a:path w="12322347" h="6178324" extrusionOk="0">
                <a:moveTo>
                  <a:pt x="2261685" y="0"/>
                </a:moveTo>
                <a:lnTo>
                  <a:pt x="816102" y="10760"/>
                </a:lnTo>
                <a:lnTo>
                  <a:pt x="36453" y="15958"/>
                </a:lnTo>
                <a:cubicBezTo>
                  <a:pt x="36453" y="288746"/>
                  <a:pt x="36452" y="519284"/>
                  <a:pt x="36452" y="792072"/>
                </a:cubicBezTo>
                <a:cubicBezTo>
                  <a:pt x="37984" y="902748"/>
                  <a:pt x="15764" y="1206214"/>
                  <a:pt x="17296" y="1316890"/>
                </a:cubicBezTo>
                <a:cubicBezTo>
                  <a:pt x="32125" y="1752674"/>
                  <a:pt x="-17301" y="3705146"/>
                  <a:pt x="6679" y="4542095"/>
                </a:cubicBezTo>
                <a:cubicBezTo>
                  <a:pt x="46570" y="5225386"/>
                  <a:pt x="-51265" y="5916324"/>
                  <a:pt x="89932" y="5888744"/>
                </a:cubicBezTo>
                <a:cubicBezTo>
                  <a:pt x="879263" y="5903089"/>
                  <a:pt x="1955065" y="5877266"/>
                  <a:pt x="2768884" y="5876885"/>
                </a:cubicBezTo>
                <a:lnTo>
                  <a:pt x="4422579" y="5855502"/>
                </a:lnTo>
                <a:lnTo>
                  <a:pt x="5393880" y="5871365"/>
                </a:lnTo>
                <a:cubicBezTo>
                  <a:pt x="5664089" y="6007274"/>
                  <a:pt x="5704024" y="6065354"/>
                  <a:pt x="5877638" y="6178324"/>
                </a:cubicBezTo>
                <a:cubicBezTo>
                  <a:pt x="5954187" y="6102215"/>
                  <a:pt x="6049125" y="5996227"/>
                  <a:pt x="6150141" y="5855596"/>
                </a:cubicBezTo>
                <a:cubicBezTo>
                  <a:pt x="6237130" y="5852856"/>
                  <a:pt x="8916121" y="5865726"/>
                  <a:pt x="9277333" y="5858811"/>
                </a:cubicBezTo>
                <a:lnTo>
                  <a:pt x="10186235" y="5861686"/>
                </a:lnTo>
                <a:lnTo>
                  <a:pt x="11106174" y="5869553"/>
                </a:lnTo>
                <a:cubicBezTo>
                  <a:pt x="11463837" y="5859889"/>
                  <a:pt x="12237326" y="5912260"/>
                  <a:pt x="12264257" y="5868507"/>
                </a:cubicBezTo>
                <a:cubicBezTo>
                  <a:pt x="12302700" y="5662987"/>
                  <a:pt x="12276557" y="4364873"/>
                  <a:pt x="12289901" y="2579572"/>
                </a:cubicBezTo>
                <a:cubicBezTo>
                  <a:pt x="12338262" y="1498304"/>
                  <a:pt x="12330432" y="544926"/>
                  <a:pt x="12280552" y="123500"/>
                </a:cubicBezTo>
                <a:cubicBezTo>
                  <a:pt x="12274271" y="70433"/>
                  <a:pt x="12155521" y="85194"/>
                  <a:pt x="11824723" y="76222"/>
                </a:cubicBezTo>
                <a:cubicBezTo>
                  <a:pt x="11493925" y="67250"/>
                  <a:pt x="10495817" y="85585"/>
                  <a:pt x="10295765" y="69666"/>
                </a:cubicBezTo>
                <a:lnTo>
                  <a:pt x="7778825" y="23097"/>
                </a:lnTo>
                <a:lnTo>
                  <a:pt x="226168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12"/>
          <p:cNvSpPr txBox="1">
            <a:spLocks noGrp="1"/>
          </p:cNvSpPr>
          <p:nvPr>
            <p:ph type="title"/>
          </p:nvPr>
        </p:nvSpPr>
        <p:spPr>
          <a:xfrm>
            <a:off x="1075765" y="604801"/>
            <a:ext cx="5329187" cy="15310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maths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12"/>
          <p:cNvSpPr txBox="1">
            <a:spLocks noGrp="1"/>
          </p:cNvSpPr>
          <p:nvPr>
            <p:ph type="body" idx="1"/>
          </p:nvPr>
        </p:nvSpPr>
        <p:spPr>
          <a:xfrm>
            <a:off x="1151068" y="2311400"/>
            <a:ext cx="5092476" cy="3652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 sz="1800">
                <a:latin typeface="Comic Sans MS"/>
                <a:ea typeface="Comic Sans MS"/>
                <a:cs typeface="Comic Sans MS"/>
                <a:sym typeface="Comic Sans MS"/>
              </a:rPr>
              <a:t>- Concrete/pictorial/abstract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 sz="1800">
                <a:latin typeface="Comic Sans MS"/>
                <a:ea typeface="Comic Sans MS"/>
                <a:cs typeface="Comic Sans MS"/>
                <a:sym typeface="Comic Sans MS"/>
              </a:rPr>
              <a:t>- Looking deeply at numbers up to 10 and counting beyond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 sz="1800">
                <a:latin typeface="Comic Sans MS"/>
                <a:ea typeface="Comic Sans MS"/>
                <a:cs typeface="Comic Sans MS"/>
                <a:sym typeface="Comic Sans MS"/>
              </a:rPr>
              <a:t>- Subitising – automatically recognising how many in small amounts e.g. number on a dice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 sz="1800">
                <a:latin typeface="Comic Sans MS"/>
                <a:ea typeface="Comic Sans MS"/>
                <a:cs typeface="Comic Sans MS"/>
                <a:sym typeface="Comic Sans MS"/>
              </a:rPr>
              <a:t>_ Cardinality of number – what is it that makes something one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 sz="1800">
                <a:latin typeface="Comic Sans MS"/>
                <a:ea typeface="Comic Sans MS"/>
                <a:cs typeface="Comic Sans MS"/>
                <a:sym typeface="Comic Sans MS"/>
              </a:rPr>
              <a:t>- Composition of number –numbers are made up of combinations of smaller number (number bonds up to 5 e.g. 2 +3, 1 +4 and some up to 10)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 sz="1800">
                <a:latin typeface="Comic Sans MS"/>
                <a:ea typeface="Comic Sans MS"/>
                <a:cs typeface="Comic Sans MS"/>
                <a:sym typeface="Comic Sans MS"/>
              </a:rPr>
              <a:t>- Space, Shape and Measure (shape, size, weight, capacity, position, distance, time, and money)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 sz="1800">
                <a:latin typeface="Comic Sans MS"/>
                <a:ea typeface="Comic Sans MS"/>
                <a:cs typeface="Comic Sans MS"/>
                <a:sym typeface="Comic Sans MS"/>
              </a:rPr>
              <a:t>- Maths is all around us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endParaRPr sz="1800"/>
          </a:p>
        </p:txBody>
      </p:sp>
      <p:pic>
        <p:nvPicPr>
          <p:cNvPr id="229" name="Google Shape;229;p12" descr="A picture containing diagram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8747" y="138752"/>
            <a:ext cx="3894369" cy="2463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2" descr="A picture containing calendar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8748" y="2804676"/>
            <a:ext cx="3894369" cy="2404513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12"/>
          <p:cNvSpPr/>
          <p:nvPr/>
        </p:nvSpPr>
        <p:spPr>
          <a:xfrm rot="-5400000">
            <a:off x="854328" y="18824"/>
            <a:ext cx="5914727" cy="6780711"/>
          </a:xfrm>
          <a:custGeom>
            <a:avLst/>
            <a:gdLst/>
            <a:ahLst/>
            <a:cxnLst/>
            <a:rect l="l" t="t" r="r" b="b"/>
            <a:pathLst>
              <a:path w="12322347" h="6178324" extrusionOk="0">
                <a:moveTo>
                  <a:pt x="2261685" y="0"/>
                </a:moveTo>
                <a:lnTo>
                  <a:pt x="816102" y="10760"/>
                </a:lnTo>
                <a:lnTo>
                  <a:pt x="36453" y="15958"/>
                </a:lnTo>
                <a:cubicBezTo>
                  <a:pt x="36453" y="288746"/>
                  <a:pt x="36452" y="519284"/>
                  <a:pt x="36452" y="792072"/>
                </a:cubicBezTo>
                <a:cubicBezTo>
                  <a:pt x="37984" y="902748"/>
                  <a:pt x="15764" y="1206214"/>
                  <a:pt x="17296" y="1316890"/>
                </a:cubicBezTo>
                <a:cubicBezTo>
                  <a:pt x="32125" y="1752674"/>
                  <a:pt x="-17301" y="3705146"/>
                  <a:pt x="6679" y="4542095"/>
                </a:cubicBezTo>
                <a:cubicBezTo>
                  <a:pt x="46570" y="5225386"/>
                  <a:pt x="-51265" y="5916324"/>
                  <a:pt x="89932" y="5888744"/>
                </a:cubicBezTo>
                <a:cubicBezTo>
                  <a:pt x="879263" y="5903089"/>
                  <a:pt x="1955065" y="5877266"/>
                  <a:pt x="2768884" y="5876885"/>
                </a:cubicBezTo>
                <a:lnTo>
                  <a:pt x="4422579" y="5855502"/>
                </a:lnTo>
                <a:lnTo>
                  <a:pt x="5393880" y="5871365"/>
                </a:lnTo>
                <a:cubicBezTo>
                  <a:pt x="5664089" y="6007274"/>
                  <a:pt x="5704024" y="6065354"/>
                  <a:pt x="5877638" y="6178324"/>
                </a:cubicBezTo>
                <a:cubicBezTo>
                  <a:pt x="5954187" y="6102215"/>
                  <a:pt x="6049125" y="5996227"/>
                  <a:pt x="6150141" y="5855596"/>
                </a:cubicBezTo>
                <a:cubicBezTo>
                  <a:pt x="6237130" y="5852856"/>
                  <a:pt x="8916121" y="5865726"/>
                  <a:pt x="9277333" y="5858811"/>
                </a:cubicBezTo>
                <a:lnTo>
                  <a:pt x="10186235" y="5861686"/>
                </a:lnTo>
                <a:lnTo>
                  <a:pt x="11106174" y="5869553"/>
                </a:lnTo>
                <a:cubicBezTo>
                  <a:pt x="11463837" y="5859889"/>
                  <a:pt x="12237326" y="5912260"/>
                  <a:pt x="12264257" y="5868507"/>
                </a:cubicBezTo>
                <a:cubicBezTo>
                  <a:pt x="12302700" y="5662987"/>
                  <a:pt x="12276557" y="4364873"/>
                  <a:pt x="12289901" y="2579572"/>
                </a:cubicBezTo>
                <a:cubicBezTo>
                  <a:pt x="12338262" y="1498304"/>
                  <a:pt x="12330432" y="544926"/>
                  <a:pt x="12280552" y="123500"/>
                </a:cubicBezTo>
                <a:cubicBezTo>
                  <a:pt x="12274271" y="70433"/>
                  <a:pt x="12155521" y="85194"/>
                  <a:pt x="11824723" y="76222"/>
                </a:cubicBezTo>
                <a:cubicBezTo>
                  <a:pt x="11493925" y="67250"/>
                  <a:pt x="10495817" y="85585"/>
                  <a:pt x="10295765" y="69666"/>
                </a:cubicBezTo>
                <a:lnTo>
                  <a:pt x="7778825" y="23097"/>
                </a:lnTo>
                <a:lnTo>
                  <a:pt x="2261685" y="0"/>
                </a:ln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2" name="Google Shape;232;p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327550" y="4977925"/>
            <a:ext cx="2357925" cy="2233275"/>
          </a:xfrm>
          <a:prstGeom prst="rect">
            <a:avLst/>
          </a:prstGeom>
          <a:solidFill>
            <a:schemeClr val="lt2"/>
          </a:solidFill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3"/>
          <p:cNvSpPr txBox="1"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Numbots -LOGINS WILL BE GIVEN -----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13"/>
          <p:cNvSpPr txBox="1"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-online maths game playable at play.nobots.com or through numbots app 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-playing the game little and often will help support your child's recall and understanding of: 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*subitising 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*number bonds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*addition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*subtraction 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13" descr="NumBots | How the Game Work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35054" y="3691583"/>
            <a:ext cx="3926305" cy="19209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14"/>
          <p:cNvSpPr txBox="1">
            <a:spLocks noGrp="1"/>
          </p:cNvSpPr>
          <p:nvPr>
            <p:ph type="title"/>
          </p:nvPr>
        </p:nvSpPr>
        <p:spPr>
          <a:xfrm>
            <a:off x="1020723" y="732731"/>
            <a:ext cx="10000521" cy="1731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Knowledge of the world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48" name="Google Shape;248;p14"/>
          <p:cNvGrpSpPr/>
          <p:nvPr/>
        </p:nvGrpSpPr>
        <p:grpSpPr>
          <a:xfrm>
            <a:off x="848275" y="2794572"/>
            <a:ext cx="10552501" cy="3240003"/>
            <a:chOff x="85266" y="136151"/>
            <a:chExt cx="10552501" cy="3240003"/>
          </a:xfrm>
        </p:grpSpPr>
        <p:sp>
          <p:nvSpPr>
            <p:cNvPr id="249" name="Google Shape;249;p14"/>
            <p:cNvSpPr/>
            <p:nvPr/>
          </p:nvSpPr>
          <p:spPr>
            <a:xfrm>
              <a:off x="699517" y="136151"/>
              <a:ext cx="1921500" cy="19215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1109017" y="545651"/>
              <a:ext cx="1102500" cy="1102500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85267" y="2656152"/>
              <a:ext cx="3150000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14"/>
            <p:cNvSpPr txBox="1"/>
            <p:nvPr/>
          </p:nvSpPr>
          <p:spPr>
            <a:xfrm>
              <a:off x="85266" y="2656154"/>
              <a:ext cx="3776100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800"/>
                <a:buFont typeface="Arial"/>
                <a:buNone/>
              </a:pPr>
              <a:r>
                <a:rPr lang="en-US" sz="3600" b="1" cap="non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PEOPLE AND COMMUNITIES</a:t>
              </a:r>
              <a:endParaRPr sz="3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4400767" y="136151"/>
              <a:ext cx="1921500" cy="1921500"/>
            </a:xfrm>
            <a:prstGeom prst="ellipse">
              <a:avLst/>
            </a:prstGeom>
            <a:solidFill>
              <a:srgbClr val="2FA7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4810267" y="545651"/>
              <a:ext cx="1102500" cy="1102500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3786517" y="2656152"/>
              <a:ext cx="3150000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14"/>
            <p:cNvSpPr txBox="1"/>
            <p:nvPr/>
          </p:nvSpPr>
          <p:spPr>
            <a:xfrm>
              <a:off x="3786517" y="2656152"/>
              <a:ext cx="3150000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800"/>
                <a:buFont typeface="Arial"/>
                <a:buNone/>
              </a:pPr>
              <a:r>
                <a:rPr lang="en-US" sz="3800" b="1" cap="non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THE NATURAL WORLD</a:t>
              </a:r>
              <a:endParaRPr sz="3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8102017" y="136151"/>
              <a:ext cx="1921500" cy="19215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8511517" y="545651"/>
              <a:ext cx="1102500" cy="1102500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7487767" y="2656152"/>
              <a:ext cx="3150000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14"/>
            <p:cNvSpPr txBox="1"/>
            <p:nvPr/>
          </p:nvSpPr>
          <p:spPr>
            <a:xfrm>
              <a:off x="7487767" y="2656152"/>
              <a:ext cx="3150000" cy="72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800"/>
                <a:buFont typeface="Arial"/>
                <a:buNone/>
              </a:pPr>
              <a:r>
                <a:rPr lang="en-US" sz="3500" b="1" cap="non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TECHNOLOGY</a:t>
              </a:r>
              <a:endParaRPr sz="3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5"/>
          <p:cNvSpPr/>
          <p:nvPr/>
        </p:nvSpPr>
        <p:spPr>
          <a:xfrm>
            <a:off x="4279640" y="0"/>
            <a:ext cx="7419381" cy="6069620"/>
          </a:xfrm>
          <a:custGeom>
            <a:avLst/>
            <a:gdLst/>
            <a:ahLst/>
            <a:cxnLst/>
            <a:rect l="l" t="t" r="r" b="b"/>
            <a:pathLst>
              <a:path w="7742796" h="6069620" extrusionOk="0">
                <a:moveTo>
                  <a:pt x="992398" y="0"/>
                </a:moveTo>
                <a:lnTo>
                  <a:pt x="5828986" y="0"/>
                </a:lnTo>
                <a:lnTo>
                  <a:pt x="5982520" y="97753"/>
                </a:lnTo>
                <a:cubicBezTo>
                  <a:pt x="6501733" y="456452"/>
                  <a:pt x="6904981" y="1000692"/>
                  <a:pt x="7060123" y="1815174"/>
                </a:cubicBezTo>
                <a:cubicBezTo>
                  <a:pt x="7279465" y="2710667"/>
                  <a:pt x="7247395" y="3874915"/>
                  <a:pt x="7288953" y="4402231"/>
                </a:cubicBezTo>
                <a:cubicBezTo>
                  <a:pt x="7331576" y="4999677"/>
                  <a:pt x="7742796" y="5212917"/>
                  <a:pt x="7742796" y="5212917"/>
                </a:cubicBezTo>
                <a:cubicBezTo>
                  <a:pt x="7639865" y="5240304"/>
                  <a:pt x="7619811" y="5234948"/>
                  <a:pt x="7043647" y="5316576"/>
                </a:cubicBezTo>
                <a:cubicBezTo>
                  <a:pt x="6467484" y="5398205"/>
                  <a:pt x="5254120" y="6062409"/>
                  <a:pt x="4325435" y="6069523"/>
                </a:cubicBezTo>
                <a:cubicBezTo>
                  <a:pt x="3396751" y="6076637"/>
                  <a:pt x="2151941" y="5691594"/>
                  <a:pt x="1471554" y="5359232"/>
                </a:cubicBezTo>
                <a:cubicBezTo>
                  <a:pt x="791167" y="5026870"/>
                  <a:pt x="538266" y="4596224"/>
                  <a:pt x="211506" y="3674281"/>
                </a:cubicBezTo>
                <a:cubicBezTo>
                  <a:pt x="-53986" y="2925203"/>
                  <a:pt x="-274570" y="1055882"/>
                  <a:pt x="890654" y="7861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15"/>
          <p:cNvSpPr/>
          <p:nvPr/>
        </p:nvSpPr>
        <p:spPr>
          <a:xfrm rot="-270369" flipH="1">
            <a:off x="4390027" y="-210425"/>
            <a:ext cx="7205018" cy="6250426"/>
          </a:xfrm>
          <a:custGeom>
            <a:avLst/>
            <a:gdLst/>
            <a:ahLst/>
            <a:cxnLst/>
            <a:rect l="l" t="t" r="r" b="b"/>
            <a:pathLst>
              <a:path w="806418" h="748478" extrusionOk="0">
                <a:moveTo>
                  <a:pt x="168145" y="42571"/>
                </a:moveTo>
                <a:cubicBezTo>
                  <a:pt x="81515" y="98145"/>
                  <a:pt x="65313" y="174942"/>
                  <a:pt x="44360" y="265693"/>
                </a:cubicBezTo>
                <a:cubicBezTo>
                  <a:pt x="28454" y="374659"/>
                  <a:pt x="41693" y="513343"/>
                  <a:pt x="41693" y="576684"/>
                </a:cubicBezTo>
                <a:cubicBezTo>
                  <a:pt x="42170" y="648407"/>
                  <a:pt x="0" y="677732"/>
                  <a:pt x="0" y="677732"/>
                </a:cubicBezTo>
                <a:cubicBezTo>
                  <a:pt x="11236" y="680033"/>
                  <a:pt x="13335" y="679205"/>
                  <a:pt x="75625" y="683529"/>
                </a:cubicBezTo>
                <a:cubicBezTo>
                  <a:pt x="137915" y="687853"/>
                  <a:pt x="273242" y="755729"/>
                  <a:pt x="372595" y="747841"/>
                </a:cubicBezTo>
                <a:cubicBezTo>
                  <a:pt x="471948" y="739953"/>
                  <a:pt x="601796" y="682276"/>
                  <a:pt x="671741" y="636198"/>
                </a:cubicBezTo>
                <a:cubicBezTo>
                  <a:pt x="741686" y="590120"/>
                  <a:pt x="800608" y="523955"/>
                  <a:pt x="801261" y="417922"/>
                </a:cubicBezTo>
                <a:cubicBezTo>
                  <a:pt x="801914" y="311889"/>
                  <a:pt x="844090" y="132293"/>
                  <a:pt x="675661" y="0"/>
                </a:cubicBezTo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15"/>
          <p:cNvSpPr/>
          <p:nvPr/>
        </p:nvSpPr>
        <p:spPr>
          <a:xfrm>
            <a:off x="803039" y="3752870"/>
            <a:ext cx="5231976" cy="2798081"/>
          </a:xfrm>
          <a:custGeom>
            <a:avLst/>
            <a:gdLst/>
            <a:ahLst/>
            <a:cxnLst/>
            <a:rect l="l" t="t" r="r" b="b"/>
            <a:pathLst>
              <a:path w="1248448" h="873038" extrusionOk="0">
                <a:moveTo>
                  <a:pt x="628580" y="873029"/>
                </a:moveTo>
                <a:cubicBezTo>
                  <a:pt x="712019" y="861599"/>
                  <a:pt x="779646" y="801591"/>
                  <a:pt x="820985" y="803115"/>
                </a:cubicBezTo>
                <a:cubicBezTo>
                  <a:pt x="890136" y="805782"/>
                  <a:pt x="1102925" y="778255"/>
                  <a:pt x="1179791" y="630332"/>
                </a:cubicBezTo>
                <a:cubicBezTo>
                  <a:pt x="1256658" y="482408"/>
                  <a:pt x="1285233" y="316959"/>
                  <a:pt x="1178744" y="192753"/>
                </a:cubicBezTo>
                <a:cubicBezTo>
                  <a:pt x="1072254" y="68547"/>
                  <a:pt x="897566" y="-62326"/>
                  <a:pt x="459416" y="32447"/>
                </a:cubicBezTo>
                <a:cubicBezTo>
                  <a:pt x="21266" y="127221"/>
                  <a:pt x="-22359" y="453262"/>
                  <a:pt x="7264" y="595184"/>
                </a:cubicBezTo>
                <a:cubicBezTo>
                  <a:pt x="36887" y="737107"/>
                  <a:pt x="503802" y="728534"/>
                  <a:pt x="545617" y="737202"/>
                </a:cubicBezTo>
                <a:cubicBezTo>
                  <a:pt x="727068" y="773873"/>
                  <a:pt x="628580" y="873029"/>
                  <a:pt x="628580" y="873029"/>
                </a:cubicBezTo>
                <a:close/>
              </a:path>
            </a:pathLst>
          </a:custGeom>
          <a:solidFill>
            <a:srgbClr val="B2E7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15"/>
          <p:cNvSpPr/>
          <p:nvPr/>
        </p:nvSpPr>
        <p:spPr>
          <a:xfrm>
            <a:off x="752057" y="3714378"/>
            <a:ext cx="5231976" cy="2798081"/>
          </a:xfrm>
          <a:custGeom>
            <a:avLst/>
            <a:gdLst/>
            <a:ahLst/>
            <a:cxnLst/>
            <a:rect l="l" t="t" r="r" b="b"/>
            <a:pathLst>
              <a:path w="1248448" h="873038" extrusionOk="0">
                <a:moveTo>
                  <a:pt x="628580" y="873029"/>
                </a:moveTo>
                <a:cubicBezTo>
                  <a:pt x="712019" y="861599"/>
                  <a:pt x="779646" y="801591"/>
                  <a:pt x="820985" y="803115"/>
                </a:cubicBezTo>
                <a:cubicBezTo>
                  <a:pt x="890136" y="805782"/>
                  <a:pt x="1102925" y="778255"/>
                  <a:pt x="1179791" y="630332"/>
                </a:cubicBezTo>
                <a:cubicBezTo>
                  <a:pt x="1256658" y="482408"/>
                  <a:pt x="1285233" y="316959"/>
                  <a:pt x="1178744" y="192753"/>
                </a:cubicBezTo>
                <a:cubicBezTo>
                  <a:pt x="1072254" y="68547"/>
                  <a:pt x="897566" y="-62326"/>
                  <a:pt x="459416" y="32447"/>
                </a:cubicBezTo>
                <a:cubicBezTo>
                  <a:pt x="21266" y="127221"/>
                  <a:pt x="-22359" y="453262"/>
                  <a:pt x="7264" y="595184"/>
                </a:cubicBezTo>
                <a:cubicBezTo>
                  <a:pt x="36887" y="737107"/>
                  <a:pt x="503802" y="728534"/>
                  <a:pt x="545617" y="737202"/>
                </a:cubicBezTo>
                <a:cubicBezTo>
                  <a:pt x="727068" y="773873"/>
                  <a:pt x="628580" y="873029"/>
                  <a:pt x="628580" y="873029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15"/>
          <p:cNvSpPr txBox="1">
            <a:spLocks noGrp="1"/>
          </p:cNvSpPr>
          <p:nvPr>
            <p:ph type="title"/>
          </p:nvPr>
        </p:nvSpPr>
        <p:spPr>
          <a:xfrm>
            <a:off x="1267656" y="4264743"/>
            <a:ext cx="4320791" cy="1688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Expressive arts and design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15"/>
          <p:cNvSpPr txBox="1">
            <a:spLocks noGrp="1"/>
          </p:cNvSpPr>
          <p:nvPr>
            <p:ph type="body" idx="1"/>
          </p:nvPr>
        </p:nvSpPr>
        <p:spPr>
          <a:xfrm>
            <a:off x="5784980" y="824254"/>
            <a:ext cx="4615542" cy="4450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0485"/>
              <a:buFont typeface="Arial"/>
              <a:buNone/>
            </a:pPr>
            <a:r>
              <a:rPr lang="en-US" sz="4627">
                <a:latin typeface="Comic Sans MS"/>
                <a:ea typeface="Comic Sans MS"/>
                <a:cs typeface="Comic Sans MS"/>
                <a:sym typeface="Comic Sans MS"/>
              </a:rPr>
              <a:t>-Children are provided with a variety of materials and tools to experiment and create their own work</a:t>
            </a:r>
            <a:endParaRPr sz="4627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50485"/>
              <a:buFont typeface="Arial"/>
              <a:buNone/>
            </a:pPr>
            <a:r>
              <a:rPr lang="en-US" sz="4627">
                <a:latin typeface="Comic Sans MS"/>
                <a:ea typeface="Comic Sans MS"/>
                <a:cs typeface="Comic Sans MS"/>
                <a:sym typeface="Comic Sans MS"/>
              </a:rPr>
              <a:t>-Adults model techniques &amp; share artist's work  </a:t>
            </a:r>
            <a:endParaRPr sz="4627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50485"/>
              <a:buFont typeface="Arial"/>
              <a:buNone/>
            </a:pPr>
            <a:r>
              <a:rPr lang="en-US" sz="4627">
                <a:latin typeface="Comic Sans MS"/>
                <a:ea typeface="Comic Sans MS"/>
                <a:cs typeface="Comic Sans MS"/>
                <a:sym typeface="Comic Sans MS"/>
              </a:rPr>
              <a:t>-Children given opportunities to explore musical instruments and introduced to a wide range of music </a:t>
            </a:r>
            <a:endParaRPr sz="4627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50485"/>
              <a:buFont typeface="Arial"/>
              <a:buNone/>
            </a:pPr>
            <a:r>
              <a:rPr lang="en-US" sz="4627">
                <a:latin typeface="Comic Sans MS"/>
                <a:ea typeface="Comic Sans MS"/>
                <a:cs typeface="Comic Sans MS"/>
                <a:sym typeface="Comic Sans MS"/>
              </a:rPr>
              <a:t>-resources to support role play and act out stories</a:t>
            </a:r>
            <a:r>
              <a:rPr lang="en-US" sz="3660"/>
              <a:t>  </a:t>
            </a:r>
            <a:endParaRPr sz="3660"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endParaRPr/>
          </a:p>
        </p:txBody>
      </p:sp>
      <p:pic>
        <p:nvPicPr>
          <p:cNvPr id="273" name="Google Shape;2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2172" y="281872"/>
            <a:ext cx="5284599" cy="3063225"/>
          </a:xfrm>
          <a:prstGeom prst="rect">
            <a:avLst/>
          </a:prstGeom>
          <a:solidFill>
            <a:schemeClr val="lt2"/>
          </a:solidFill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16"/>
          <p:cNvSpPr/>
          <p:nvPr/>
        </p:nvSpPr>
        <p:spPr>
          <a:xfrm>
            <a:off x="4279640" y="0"/>
            <a:ext cx="7419381" cy="6069620"/>
          </a:xfrm>
          <a:custGeom>
            <a:avLst/>
            <a:gdLst/>
            <a:ahLst/>
            <a:cxnLst/>
            <a:rect l="l" t="t" r="r" b="b"/>
            <a:pathLst>
              <a:path w="7742796" h="6069620" extrusionOk="0">
                <a:moveTo>
                  <a:pt x="992398" y="0"/>
                </a:moveTo>
                <a:lnTo>
                  <a:pt x="5828986" y="0"/>
                </a:lnTo>
                <a:lnTo>
                  <a:pt x="5982520" y="97753"/>
                </a:lnTo>
                <a:cubicBezTo>
                  <a:pt x="6501733" y="456452"/>
                  <a:pt x="6904981" y="1000692"/>
                  <a:pt x="7060123" y="1815174"/>
                </a:cubicBezTo>
                <a:cubicBezTo>
                  <a:pt x="7279465" y="2710667"/>
                  <a:pt x="7247395" y="3874915"/>
                  <a:pt x="7288953" y="4402231"/>
                </a:cubicBezTo>
                <a:cubicBezTo>
                  <a:pt x="7331576" y="4999677"/>
                  <a:pt x="7742796" y="5212917"/>
                  <a:pt x="7742796" y="5212917"/>
                </a:cubicBezTo>
                <a:cubicBezTo>
                  <a:pt x="7639865" y="5240304"/>
                  <a:pt x="7619811" y="5234948"/>
                  <a:pt x="7043647" y="5316576"/>
                </a:cubicBezTo>
                <a:cubicBezTo>
                  <a:pt x="6467484" y="5398205"/>
                  <a:pt x="5254120" y="6062409"/>
                  <a:pt x="4325435" y="6069523"/>
                </a:cubicBezTo>
                <a:cubicBezTo>
                  <a:pt x="3396751" y="6076637"/>
                  <a:pt x="2151941" y="5691594"/>
                  <a:pt x="1471554" y="5359232"/>
                </a:cubicBezTo>
                <a:cubicBezTo>
                  <a:pt x="791167" y="5026870"/>
                  <a:pt x="538266" y="4596224"/>
                  <a:pt x="211506" y="3674281"/>
                </a:cubicBezTo>
                <a:cubicBezTo>
                  <a:pt x="-53986" y="2925203"/>
                  <a:pt x="-274570" y="1055882"/>
                  <a:pt x="890654" y="7861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16"/>
          <p:cNvSpPr/>
          <p:nvPr/>
        </p:nvSpPr>
        <p:spPr>
          <a:xfrm rot="-270369" flipH="1">
            <a:off x="4390027" y="-210425"/>
            <a:ext cx="7205018" cy="6250426"/>
          </a:xfrm>
          <a:custGeom>
            <a:avLst/>
            <a:gdLst/>
            <a:ahLst/>
            <a:cxnLst/>
            <a:rect l="l" t="t" r="r" b="b"/>
            <a:pathLst>
              <a:path w="806418" h="748478" extrusionOk="0">
                <a:moveTo>
                  <a:pt x="168145" y="42571"/>
                </a:moveTo>
                <a:cubicBezTo>
                  <a:pt x="81515" y="98145"/>
                  <a:pt x="65313" y="174942"/>
                  <a:pt x="44360" y="265693"/>
                </a:cubicBezTo>
                <a:cubicBezTo>
                  <a:pt x="28454" y="374659"/>
                  <a:pt x="41693" y="513343"/>
                  <a:pt x="41693" y="576684"/>
                </a:cubicBezTo>
                <a:cubicBezTo>
                  <a:pt x="42170" y="648407"/>
                  <a:pt x="0" y="677732"/>
                  <a:pt x="0" y="677732"/>
                </a:cubicBezTo>
                <a:cubicBezTo>
                  <a:pt x="11236" y="680033"/>
                  <a:pt x="13335" y="679205"/>
                  <a:pt x="75625" y="683529"/>
                </a:cubicBezTo>
                <a:cubicBezTo>
                  <a:pt x="137915" y="687853"/>
                  <a:pt x="273242" y="755729"/>
                  <a:pt x="372595" y="747841"/>
                </a:cubicBezTo>
                <a:cubicBezTo>
                  <a:pt x="471948" y="739953"/>
                  <a:pt x="601796" y="682276"/>
                  <a:pt x="671741" y="636198"/>
                </a:cubicBezTo>
                <a:cubicBezTo>
                  <a:pt x="741686" y="590120"/>
                  <a:pt x="800608" y="523955"/>
                  <a:pt x="801261" y="417922"/>
                </a:cubicBezTo>
                <a:cubicBezTo>
                  <a:pt x="801914" y="311889"/>
                  <a:pt x="844090" y="132293"/>
                  <a:pt x="675661" y="0"/>
                </a:cubicBezTo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16"/>
          <p:cNvSpPr/>
          <p:nvPr/>
        </p:nvSpPr>
        <p:spPr>
          <a:xfrm>
            <a:off x="803039" y="3752870"/>
            <a:ext cx="5231976" cy="2798081"/>
          </a:xfrm>
          <a:custGeom>
            <a:avLst/>
            <a:gdLst/>
            <a:ahLst/>
            <a:cxnLst/>
            <a:rect l="l" t="t" r="r" b="b"/>
            <a:pathLst>
              <a:path w="1248448" h="873038" extrusionOk="0">
                <a:moveTo>
                  <a:pt x="628580" y="873029"/>
                </a:moveTo>
                <a:cubicBezTo>
                  <a:pt x="712019" y="861599"/>
                  <a:pt x="779646" y="801591"/>
                  <a:pt x="820985" y="803115"/>
                </a:cubicBezTo>
                <a:cubicBezTo>
                  <a:pt x="890136" y="805782"/>
                  <a:pt x="1102925" y="778255"/>
                  <a:pt x="1179791" y="630332"/>
                </a:cubicBezTo>
                <a:cubicBezTo>
                  <a:pt x="1256658" y="482408"/>
                  <a:pt x="1285233" y="316959"/>
                  <a:pt x="1178744" y="192753"/>
                </a:cubicBezTo>
                <a:cubicBezTo>
                  <a:pt x="1072254" y="68547"/>
                  <a:pt x="897566" y="-62326"/>
                  <a:pt x="459416" y="32447"/>
                </a:cubicBezTo>
                <a:cubicBezTo>
                  <a:pt x="21266" y="127221"/>
                  <a:pt x="-22359" y="453262"/>
                  <a:pt x="7264" y="595184"/>
                </a:cubicBezTo>
                <a:cubicBezTo>
                  <a:pt x="36887" y="737107"/>
                  <a:pt x="503802" y="728534"/>
                  <a:pt x="545617" y="737202"/>
                </a:cubicBezTo>
                <a:cubicBezTo>
                  <a:pt x="727068" y="773873"/>
                  <a:pt x="628580" y="873029"/>
                  <a:pt x="628580" y="873029"/>
                </a:cubicBezTo>
                <a:close/>
              </a:path>
            </a:pathLst>
          </a:custGeom>
          <a:solidFill>
            <a:srgbClr val="B2E7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16"/>
          <p:cNvSpPr/>
          <p:nvPr/>
        </p:nvSpPr>
        <p:spPr>
          <a:xfrm>
            <a:off x="752057" y="3714378"/>
            <a:ext cx="5231976" cy="2798081"/>
          </a:xfrm>
          <a:custGeom>
            <a:avLst/>
            <a:gdLst/>
            <a:ahLst/>
            <a:cxnLst/>
            <a:rect l="l" t="t" r="r" b="b"/>
            <a:pathLst>
              <a:path w="1248448" h="873038" extrusionOk="0">
                <a:moveTo>
                  <a:pt x="628580" y="873029"/>
                </a:moveTo>
                <a:cubicBezTo>
                  <a:pt x="712019" y="861599"/>
                  <a:pt x="779646" y="801591"/>
                  <a:pt x="820985" y="803115"/>
                </a:cubicBezTo>
                <a:cubicBezTo>
                  <a:pt x="890136" y="805782"/>
                  <a:pt x="1102925" y="778255"/>
                  <a:pt x="1179791" y="630332"/>
                </a:cubicBezTo>
                <a:cubicBezTo>
                  <a:pt x="1256658" y="482408"/>
                  <a:pt x="1285233" y="316959"/>
                  <a:pt x="1178744" y="192753"/>
                </a:cubicBezTo>
                <a:cubicBezTo>
                  <a:pt x="1072254" y="68547"/>
                  <a:pt x="897566" y="-62326"/>
                  <a:pt x="459416" y="32447"/>
                </a:cubicBezTo>
                <a:cubicBezTo>
                  <a:pt x="21266" y="127221"/>
                  <a:pt x="-22359" y="453262"/>
                  <a:pt x="7264" y="595184"/>
                </a:cubicBezTo>
                <a:cubicBezTo>
                  <a:pt x="36887" y="737107"/>
                  <a:pt x="503802" y="728534"/>
                  <a:pt x="545617" y="737202"/>
                </a:cubicBezTo>
                <a:cubicBezTo>
                  <a:pt x="727068" y="773873"/>
                  <a:pt x="628580" y="873029"/>
                  <a:pt x="628580" y="873029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16"/>
          <p:cNvSpPr txBox="1">
            <a:spLocks noGrp="1"/>
          </p:cNvSpPr>
          <p:nvPr>
            <p:ph type="title"/>
          </p:nvPr>
        </p:nvSpPr>
        <p:spPr>
          <a:xfrm>
            <a:off x="1267656" y="4264743"/>
            <a:ext cx="4320791" cy="1688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Reminders: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5" name="Google Shape;285;p16"/>
          <p:cNvSpPr txBox="1">
            <a:spLocks noGrp="1"/>
          </p:cNvSpPr>
          <p:nvPr>
            <p:ph type="body" idx="1"/>
          </p:nvPr>
        </p:nvSpPr>
        <p:spPr>
          <a:xfrm>
            <a:off x="5784980" y="824254"/>
            <a:ext cx="4615542" cy="4450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571500" lvl="0" indent="-5715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Char char="•"/>
            </a:pPr>
            <a:r>
              <a:rPr lang="en-US" sz="3500" b="1">
                <a:latin typeface="Arial Rounded"/>
                <a:ea typeface="Arial Rounded"/>
                <a:cs typeface="Arial Rounded"/>
                <a:sym typeface="Arial Rounded"/>
              </a:rPr>
              <a:t>PPA/ PE day</a:t>
            </a:r>
            <a:endParaRPr sz="3500" b="1"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lvl="0" indent="-5715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Char char="•"/>
            </a:pPr>
            <a:r>
              <a:rPr lang="en-US" sz="3500" b="1">
                <a:latin typeface="Arial Rounded"/>
                <a:ea typeface="Arial Rounded"/>
                <a:cs typeface="Arial Rounded"/>
                <a:sym typeface="Arial Rounded"/>
              </a:rPr>
              <a:t>Library</a:t>
            </a:r>
            <a:endParaRPr sz="3500" b="1"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lvl="0" indent="-5715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Char char="•"/>
            </a:pPr>
            <a:r>
              <a:rPr lang="en-US" sz="3500" b="1">
                <a:latin typeface="Arial Rounded"/>
                <a:ea typeface="Arial Rounded"/>
                <a:cs typeface="Arial Rounded"/>
                <a:sym typeface="Arial Rounded"/>
              </a:rPr>
              <a:t>Attendance/ absences</a:t>
            </a:r>
            <a:endParaRPr sz="3500" b="1"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lvl="0" indent="-5715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Char char="•"/>
            </a:pPr>
            <a:r>
              <a:rPr lang="en-US" sz="3500" b="1">
                <a:latin typeface="Arial Rounded"/>
                <a:ea typeface="Arial Rounded"/>
                <a:cs typeface="Arial Rounded"/>
                <a:sym typeface="Arial Rounded"/>
              </a:rPr>
              <a:t>Label everything!</a:t>
            </a:r>
            <a:endParaRPr sz="3500" b="1"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lvl="0" indent="-5715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Char char="•"/>
            </a:pPr>
            <a:r>
              <a:rPr lang="en-US" sz="3500" b="1">
                <a:latin typeface="Arial Rounded"/>
                <a:ea typeface="Arial Rounded"/>
                <a:cs typeface="Arial Rounded"/>
                <a:sym typeface="Arial Rounded"/>
              </a:rPr>
              <a:t>Parent readers/ helpers</a:t>
            </a:r>
            <a:endParaRPr sz="3500" b="1"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lvl="0" indent="-5715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Char char="•"/>
            </a:pPr>
            <a:r>
              <a:rPr lang="en-US" sz="3500" b="1">
                <a:latin typeface="Arial Rounded"/>
                <a:ea typeface="Arial Rounded"/>
                <a:cs typeface="Arial Rounded"/>
                <a:sym typeface="Arial Rounded"/>
              </a:rPr>
              <a:t>Share your experiences</a:t>
            </a:r>
            <a:endParaRPr sz="3500" b="1"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571500" lvl="0" indent="-5715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Char char="•"/>
            </a:pPr>
            <a:r>
              <a:rPr lang="en-US" sz="3500" b="1">
                <a:latin typeface="Arial Rounded"/>
                <a:ea typeface="Arial Rounded"/>
                <a:cs typeface="Arial Rounded"/>
                <a:sym typeface="Arial Rounded"/>
              </a:rPr>
              <a:t>PTA</a:t>
            </a:r>
            <a:endParaRPr/>
          </a:p>
          <a:p>
            <a:pPr marL="571500" lvl="0" indent="-5715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2999"/>
              <a:buFont typeface="Arial"/>
              <a:buChar char="•"/>
            </a:pPr>
            <a:r>
              <a:rPr lang="en-US" sz="3500" b="1">
                <a:latin typeface="Arial Rounded"/>
                <a:ea typeface="Arial Rounded"/>
                <a:cs typeface="Arial Rounded"/>
                <a:sym typeface="Arial Rounded"/>
              </a:rPr>
              <a:t>Website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endParaRPr/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000"/>
              <a:buFont typeface="Arial"/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17"/>
          <p:cNvSpPr/>
          <p:nvPr/>
        </p:nvSpPr>
        <p:spPr>
          <a:xfrm flipH="1">
            <a:off x="1279057" y="2200234"/>
            <a:ext cx="7166759" cy="4187342"/>
          </a:xfrm>
          <a:custGeom>
            <a:avLst/>
            <a:gdLst/>
            <a:ahLst/>
            <a:cxnLst/>
            <a:rect l="l" t="t" r="r" b="b"/>
            <a:pathLst>
              <a:path w="5451779" h="3793511" extrusionOk="0">
                <a:moveTo>
                  <a:pt x="3798149" y="3417073"/>
                </a:moveTo>
                <a:cubicBezTo>
                  <a:pt x="4257694" y="3448903"/>
                  <a:pt x="4652464" y="3376665"/>
                  <a:pt x="4927311" y="3061336"/>
                </a:cubicBezTo>
                <a:cubicBezTo>
                  <a:pt x="5202158" y="2746007"/>
                  <a:pt x="5426837" y="1957540"/>
                  <a:pt x="5447234" y="1525101"/>
                </a:cubicBezTo>
                <a:cubicBezTo>
                  <a:pt x="5467631" y="1092662"/>
                  <a:pt x="5433316" y="716660"/>
                  <a:pt x="5049696" y="466701"/>
                </a:cubicBezTo>
                <a:cubicBezTo>
                  <a:pt x="4607927" y="262351"/>
                  <a:pt x="2070438" y="-86269"/>
                  <a:pt x="1020994" y="19557"/>
                </a:cubicBezTo>
                <a:cubicBezTo>
                  <a:pt x="535543" y="83769"/>
                  <a:pt x="235013" y="410480"/>
                  <a:pt x="151509" y="783491"/>
                </a:cubicBezTo>
                <a:cubicBezTo>
                  <a:pt x="36175" y="1298843"/>
                  <a:pt x="-191714" y="2499745"/>
                  <a:pt x="319343" y="2939564"/>
                </a:cubicBezTo>
                <a:cubicBezTo>
                  <a:pt x="830400" y="3379383"/>
                  <a:pt x="1915828" y="3438255"/>
                  <a:pt x="3217850" y="3422408"/>
                </a:cubicBezTo>
                <a:cubicBezTo>
                  <a:pt x="3251514" y="3541738"/>
                  <a:pt x="3263298" y="3609004"/>
                  <a:pt x="3232570" y="3793511"/>
                </a:cubicBezTo>
                <a:cubicBezTo>
                  <a:pt x="3517123" y="3635902"/>
                  <a:pt x="3798149" y="3417073"/>
                  <a:pt x="3798149" y="3417073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17"/>
          <p:cNvSpPr/>
          <p:nvPr/>
        </p:nvSpPr>
        <p:spPr>
          <a:xfrm flipH="1">
            <a:off x="1237520" y="2255022"/>
            <a:ext cx="7166759" cy="4187342"/>
          </a:xfrm>
          <a:custGeom>
            <a:avLst/>
            <a:gdLst/>
            <a:ahLst/>
            <a:cxnLst/>
            <a:rect l="l" t="t" r="r" b="b"/>
            <a:pathLst>
              <a:path w="5451779" h="3793511" extrusionOk="0">
                <a:moveTo>
                  <a:pt x="3798149" y="3417073"/>
                </a:moveTo>
                <a:cubicBezTo>
                  <a:pt x="4257694" y="3448903"/>
                  <a:pt x="4652464" y="3376665"/>
                  <a:pt x="4927311" y="3061336"/>
                </a:cubicBezTo>
                <a:cubicBezTo>
                  <a:pt x="5202158" y="2746007"/>
                  <a:pt x="5426837" y="1957540"/>
                  <a:pt x="5447234" y="1525101"/>
                </a:cubicBezTo>
                <a:cubicBezTo>
                  <a:pt x="5467631" y="1092662"/>
                  <a:pt x="5433316" y="716660"/>
                  <a:pt x="5049696" y="466701"/>
                </a:cubicBezTo>
                <a:cubicBezTo>
                  <a:pt x="4607927" y="262351"/>
                  <a:pt x="2070438" y="-86269"/>
                  <a:pt x="1020994" y="19557"/>
                </a:cubicBezTo>
                <a:cubicBezTo>
                  <a:pt x="535543" y="83769"/>
                  <a:pt x="235013" y="410480"/>
                  <a:pt x="151509" y="783491"/>
                </a:cubicBezTo>
                <a:cubicBezTo>
                  <a:pt x="36175" y="1298843"/>
                  <a:pt x="-191714" y="2499745"/>
                  <a:pt x="319343" y="2939564"/>
                </a:cubicBezTo>
                <a:cubicBezTo>
                  <a:pt x="830400" y="3379383"/>
                  <a:pt x="1915828" y="3438255"/>
                  <a:pt x="3217850" y="3422408"/>
                </a:cubicBezTo>
                <a:cubicBezTo>
                  <a:pt x="3251514" y="3541738"/>
                  <a:pt x="3263298" y="3609004"/>
                  <a:pt x="3232570" y="3793511"/>
                </a:cubicBezTo>
                <a:cubicBezTo>
                  <a:pt x="3517123" y="3635902"/>
                  <a:pt x="3798149" y="3417073"/>
                  <a:pt x="3798149" y="3417073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</a:pPr>
            <a:r>
              <a:rPr lang="en-US" sz="3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Sjohnson@ashtongateprimary.org</a:t>
            </a:r>
            <a:endParaRPr sz="3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4" name="Google Shape;294;p17"/>
          <p:cNvSpPr/>
          <p:nvPr/>
        </p:nvSpPr>
        <p:spPr>
          <a:xfrm flipH="1">
            <a:off x="5172143" y="-341241"/>
            <a:ext cx="6248323" cy="2431420"/>
          </a:xfrm>
          <a:custGeom>
            <a:avLst/>
            <a:gdLst/>
            <a:ahLst/>
            <a:cxnLst/>
            <a:rect l="l" t="t" r="r" b="b"/>
            <a:pathLst>
              <a:path w="1726056" h="844243" extrusionOk="0">
                <a:moveTo>
                  <a:pt x="596095" y="729476"/>
                </a:moveTo>
                <a:cubicBezTo>
                  <a:pt x="661109" y="739868"/>
                  <a:pt x="981208" y="743412"/>
                  <a:pt x="1155631" y="732833"/>
                </a:cubicBezTo>
                <a:cubicBezTo>
                  <a:pt x="1330054" y="722254"/>
                  <a:pt x="1538054" y="727822"/>
                  <a:pt x="1623568" y="630065"/>
                </a:cubicBezTo>
                <a:cubicBezTo>
                  <a:pt x="1709082" y="532308"/>
                  <a:pt x="1780349" y="377557"/>
                  <a:pt x="1668716" y="146290"/>
                </a:cubicBezTo>
                <a:cubicBezTo>
                  <a:pt x="1577926" y="1391"/>
                  <a:pt x="980669" y="-2974"/>
                  <a:pt x="710246" y="768"/>
                </a:cubicBezTo>
                <a:cubicBezTo>
                  <a:pt x="439823" y="4510"/>
                  <a:pt x="147840" y="62579"/>
                  <a:pt x="46178" y="168740"/>
                </a:cubicBezTo>
                <a:cubicBezTo>
                  <a:pt x="-55484" y="274901"/>
                  <a:pt x="32752" y="546166"/>
                  <a:pt x="100274" y="637735"/>
                </a:cubicBezTo>
                <a:cubicBezTo>
                  <a:pt x="167796" y="729304"/>
                  <a:pt x="405212" y="718155"/>
                  <a:pt x="451313" y="718155"/>
                </a:cubicBezTo>
                <a:cubicBezTo>
                  <a:pt x="526895" y="793049"/>
                  <a:pt x="550644" y="827154"/>
                  <a:pt x="629622" y="844243"/>
                </a:cubicBezTo>
                <a:cubicBezTo>
                  <a:pt x="615010" y="820248"/>
                  <a:pt x="617853" y="832539"/>
                  <a:pt x="601883" y="798408"/>
                </a:cubicBezTo>
                <a:cubicBezTo>
                  <a:pt x="585219" y="769261"/>
                  <a:pt x="596095" y="729476"/>
                  <a:pt x="596095" y="729476"/>
                </a:cubicBezTo>
                <a:close/>
              </a:path>
            </a:pathLst>
          </a:custGeom>
          <a:solidFill>
            <a:srgbClr val="B2E7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17"/>
          <p:cNvSpPr/>
          <p:nvPr/>
        </p:nvSpPr>
        <p:spPr>
          <a:xfrm flipH="1">
            <a:off x="5226157" y="-430702"/>
            <a:ext cx="6248323" cy="2431420"/>
          </a:xfrm>
          <a:custGeom>
            <a:avLst/>
            <a:gdLst/>
            <a:ahLst/>
            <a:cxnLst/>
            <a:rect l="l" t="t" r="r" b="b"/>
            <a:pathLst>
              <a:path w="1726056" h="844243" extrusionOk="0">
                <a:moveTo>
                  <a:pt x="596095" y="729476"/>
                </a:moveTo>
                <a:cubicBezTo>
                  <a:pt x="661109" y="739868"/>
                  <a:pt x="981208" y="743412"/>
                  <a:pt x="1155631" y="732833"/>
                </a:cubicBezTo>
                <a:cubicBezTo>
                  <a:pt x="1330054" y="722254"/>
                  <a:pt x="1538054" y="727822"/>
                  <a:pt x="1623568" y="630065"/>
                </a:cubicBezTo>
                <a:cubicBezTo>
                  <a:pt x="1709082" y="532308"/>
                  <a:pt x="1780349" y="377557"/>
                  <a:pt x="1668716" y="146290"/>
                </a:cubicBezTo>
                <a:cubicBezTo>
                  <a:pt x="1577926" y="1391"/>
                  <a:pt x="980669" y="-2974"/>
                  <a:pt x="710246" y="768"/>
                </a:cubicBezTo>
                <a:cubicBezTo>
                  <a:pt x="439823" y="4510"/>
                  <a:pt x="147840" y="62579"/>
                  <a:pt x="46178" y="168740"/>
                </a:cubicBezTo>
                <a:cubicBezTo>
                  <a:pt x="-55484" y="274901"/>
                  <a:pt x="32752" y="546166"/>
                  <a:pt x="100274" y="637735"/>
                </a:cubicBezTo>
                <a:cubicBezTo>
                  <a:pt x="167796" y="729304"/>
                  <a:pt x="405212" y="718155"/>
                  <a:pt x="451313" y="718155"/>
                </a:cubicBezTo>
                <a:cubicBezTo>
                  <a:pt x="526895" y="793049"/>
                  <a:pt x="550644" y="827154"/>
                  <a:pt x="629622" y="844243"/>
                </a:cubicBezTo>
                <a:cubicBezTo>
                  <a:pt x="615010" y="820248"/>
                  <a:pt x="617853" y="832539"/>
                  <a:pt x="601883" y="798408"/>
                </a:cubicBezTo>
                <a:cubicBezTo>
                  <a:pt x="585219" y="769261"/>
                  <a:pt x="596095" y="729476"/>
                  <a:pt x="596095" y="729476"/>
                </a:cubicBezTo>
                <a:close/>
              </a:path>
            </a:pathLst>
          </a:custGeom>
          <a:noFill/>
          <a:ln w="1905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17"/>
          <p:cNvSpPr txBox="1">
            <a:spLocks noGrp="1"/>
          </p:cNvSpPr>
          <p:nvPr>
            <p:ph type="title"/>
          </p:nvPr>
        </p:nvSpPr>
        <p:spPr>
          <a:xfrm>
            <a:off x="5946223" y="328354"/>
            <a:ext cx="4947300" cy="136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We're here to help...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297" name="Google Shape;297;p17"/>
          <p:cNvGrpSpPr/>
          <p:nvPr/>
        </p:nvGrpSpPr>
        <p:grpSpPr>
          <a:xfrm>
            <a:off x="-428800" y="2563574"/>
            <a:ext cx="12477400" cy="3824201"/>
            <a:chOff x="-1449563" y="739262"/>
            <a:chExt cx="12477400" cy="3528837"/>
          </a:xfrm>
        </p:grpSpPr>
        <p:sp>
          <p:nvSpPr>
            <p:cNvPr id="298" name="Google Shape;298;p17"/>
            <p:cNvSpPr/>
            <p:nvPr/>
          </p:nvSpPr>
          <p:spPr>
            <a:xfrm>
              <a:off x="-1381163" y="814284"/>
              <a:ext cx="6132000" cy="1030200"/>
            </a:xfrm>
            <a:prstGeom prst="rect">
              <a:avLst/>
            </a:prstGeom>
            <a:solidFill>
              <a:srgbClr val="35B69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17"/>
            <p:cNvSpPr txBox="1"/>
            <p:nvPr/>
          </p:nvSpPr>
          <p:spPr>
            <a:xfrm>
              <a:off x="-1311263" y="867665"/>
              <a:ext cx="5992200" cy="103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300" tIns="114300" rIns="11430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Arial"/>
                <a:buNone/>
              </a:pPr>
              <a:r>
                <a:rPr lang="en-US" sz="3000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csands@ashtongateprimary.org</a:t>
              </a:r>
              <a:endParaRPr sz="3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00" name="Google Shape;300;p17"/>
            <p:cNvSpPr/>
            <p:nvPr/>
          </p:nvSpPr>
          <p:spPr>
            <a:xfrm>
              <a:off x="-1381163" y="3109499"/>
              <a:ext cx="6132000" cy="1158600"/>
            </a:xfrm>
            <a:prstGeom prst="rect">
              <a:avLst/>
            </a:prstGeom>
            <a:solidFill>
              <a:srgbClr val="35B69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17"/>
            <p:cNvSpPr txBox="1"/>
            <p:nvPr/>
          </p:nvSpPr>
          <p:spPr>
            <a:xfrm>
              <a:off x="-1280113" y="3304051"/>
              <a:ext cx="6924600" cy="816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300" tIns="114300" rIns="114300" bIns="1143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Arial"/>
                <a:buNone/>
              </a:pPr>
              <a:r>
                <a:rPr lang="en-US" sz="27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sjohnson@ashtongateprimary.org</a:t>
              </a:r>
              <a:endParaRPr sz="27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02" name="Google Shape;302;p17"/>
            <p:cNvSpPr/>
            <p:nvPr/>
          </p:nvSpPr>
          <p:spPr>
            <a:xfrm>
              <a:off x="4848862" y="1987093"/>
              <a:ext cx="6072000" cy="1030200"/>
            </a:xfrm>
            <a:prstGeom prst="rect">
              <a:avLst/>
            </a:prstGeom>
            <a:solidFill>
              <a:srgbClr val="35B69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17"/>
            <p:cNvSpPr txBox="1"/>
            <p:nvPr/>
          </p:nvSpPr>
          <p:spPr>
            <a:xfrm>
              <a:off x="4925462" y="2038977"/>
              <a:ext cx="5874600" cy="92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300" tIns="114300" rIns="11430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Arial"/>
                <a:buNone/>
              </a:pPr>
              <a:r>
                <a:rPr lang="en-US" sz="27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sford@ashtongateprimary.org</a:t>
              </a:r>
              <a:endParaRPr sz="27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04" name="Google Shape;304;p17"/>
            <p:cNvSpPr/>
            <p:nvPr/>
          </p:nvSpPr>
          <p:spPr>
            <a:xfrm>
              <a:off x="-1449563" y="1987095"/>
              <a:ext cx="6200400" cy="979800"/>
            </a:xfrm>
            <a:prstGeom prst="rect">
              <a:avLst/>
            </a:prstGeom>
            <a:solidFill>
              <a:srgbClr val="35B69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17"/>
            <p:cNvSpPr txBox="1"/>
            <p:nvPr/>
          </p:nvSpPr>
          <p:spPr>
            <a:xfrm>
              <a:off x="-1351163" y="1988582"/>
              <a:ext cx="6072000" cy="103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300" tIns="114300" rIns="11430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Arial"/>
                <a:buNone/>
              </a:pPr>
              <a:r>
                <a:rPr lang="en-US" sz="25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k</a:t>
              </a:r>
              <a:r>
                <a:rPr lang="en-US" sz="2500" b="1" u="none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houghton@</a:t>
              </a:r>
              <a:r>
                <a:rPr lang="en-US" sz="25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ashtongateprimary.org</a:t>
              </a:r>
              <a:endParaRPr sz="900" b="1"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06" name="Google Shape;306;p17"/>
            <p:cNvSpPr/>
            <p:nvPr/>
          </p:nvSpPr>
          <p:spPr>
            <a:xfrm>
              <a:off x="4848862" y="860824"/>
              <a:ext cx="5992200" cy="1052400"/>
            </a:xfrm>
            <a:prstGeom prst="rect">
              <a:avLst/>
            </a:prstGeom>
            <a:solidFill>
              <a:srgbClr val="35B69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17"/>
            <p:cNvSpPr txBox="1"/>
            <p:nvPr/>
          </p:nvSpPr>
          <p:spPr>
            <a:xfrm>
              <a:off x="4481537" y="739262"/>
              <a:ext cx="6546300" cy="115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300" tIns="114300" rIns="11430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Arial"/>
                <a:buNone/>
              </a:pPr>
              <a:r>
                <a:rPr lang="en-US" sz="2600" b="1">
                  <a:solidFill>
                    <a:schemeClr val="lt1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kchapman@ashtongateprimary.org</a:t>
              </a:r>
              <a:endParaRPr sz="26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308" name="Google Shape;308;p17"/>
          <p:cNvSpPr/>
          <p:nvPr/>
        </p:nvSpPr>
        <p:spPr>
          <a:xfrm>
            <a:off x="5869625" y="5128975"/>
            <a:ext cx="6132000" cy="1313400"/>
          </a:xfrm>
          <a:prstGeom prst="rect">
            <a:avLst/>
          </a:prstGeom>
          <a:solidFill>
            <a:srgbClr val="35B696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None/>
            </a:pPr>
            <a:r>
              <a:rPr lang="en-US" sz="25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lcarkeek@ashtongateprimary.org</a:t>
            </a:r>
            <a:endParaRPr sz="2500" b="1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hitchatVTI">
  <a:themeElements>
    <a:clrScheme name="bubbles">
      <a:dk1>
        <a:srgbClr val="000000"/>
      </a:dk1>
      <a:lt1>
        <a:srgbClr val="FFFFFF"/>
      </a:lt1>
      <a:dk2>
        <a:srgbClr val="071819"/>
      </a:dk2>
      <a:lt2>
        <a:srgbClr val="D5F2EB"/>
      </a:lt2>
      <a:accent1>
        <a:srgbClr val="38B698"/>
      </a:accent1>
      <a:accent2>
        <a:srgbClr val="528BD6"/>
      </a:accent2>
      <a:accent3>
        <a:srgbClr val="31A7C7"/>
      </a:accent3>
      <a:accent4>
        <a:srgbClr val="F15843"/>
      </a:accent4>
      <a:accent5>
        <a:srgbClr val="DE3A6D"/>
      </a:accent5>
      <a:accent6>
        <a:srgbClr val="7AAE3C"/>
      </a:accent6>
      <a:hlink>
        <a:srgbClr val="2F9880"/>
      </a:hlink>
      <a:folHlink>
        <a:srgbClr val="396C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670</Words>
  <Application>Microsoft Office PowerPoint</Application>
  <PresentationFormat>Widescreen</PresentationFormat>
  <Paragraphs>111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Arial Rounded</vt:lpstr>
      <vt:lpstr>Calibri</vt:lpstr>
      <vt:lpstr>Comic Sans MS</vt:lpstr>
      <vt:lpstr>ChitchatVTI</vt:lpstr>
      <vt:lpstr>Ashton Gate Primary</vt:lpstr>
      <vt:lpstr>Prime areas</vt:lpstr>
      <vt:lpstr>How we learn...</vt:lpstr>
      <vt:lpstr>Zones of Regulation</vt:lpstr>
      <vt:lpstr>      </vt:lpstr>
      <vt:lpstr>Our focus in Reception</vt:lpstr>
      <vt:lpstr>Reading at home</vt:lpstr>
      <vt:lpstr>https://www.littlewandlelettersandsounds.org.uk/resources/for-parents/</vt:lpstr>
      <vt:lpstr>Writing</vt:lpstr>
      <vt:lpstr>Little wandle and writing</vt:lpstr>
      <vt:lpstr>Maths</vt:lpstr>
      <vt:lpstr>maths</vt:lpstr>
      <vt:lpstr>Numbots -LOGINS WILL BE GIVEN -----</vt:lpstr>
      <vt:lpstr>Knowledge of the world</vt:lpstr>
      <vt:lpstr>Expressive arts and design</vt:lpstr>
      <vt:lpstr>Reminders:</vt:lpstr>
      <vt:lpstr>We're here to help...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Ashton Gate Primary</dc:title>
  <dc:creator>Kelly Chapman</dc:creator>
  <cp:lastModifiedBy>Kelly Chapman</cp:lastModifiedBy>
  <cp:revision>1</cp:revision>
  <dcterms:created xsi:type="dcterms:W3CDTF">2021-12-01T11:43:00Z</dcterms:created>
  <dcterms:modified xsi:type="dcterms:W3CDTF">2025-10-23T14:47:25Z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0x010100479472FC97EDFD45A748BD8A565814BF</vt:lpwstr>
  </property>
  <property fmtid="{D5CDD505-2E9C-101B-9397-08002B2CF9AE}" pid="3" name="xd_ProgID">
    <vt:lpwstr/>
  </property>
  <property fmtid="{D5CDD505-2E9C-101B-9397-08002B2CF9AE}" pid="4" name="MediaServiceImageTags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bool>false</vt:bool>
  </property>
  <property fmtid="{D5CDD505-2E9C-101B-9397-08002B2CF9AE}" pid="12" name="Order">
    <vt:r8>183500</vt:r8>
  </property>
</Properties>
</file>