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6"/>
  </p:notesMasterIdLst>
  <p:sldIdLst>
    <p:sldId id="256" r:id="rId2"/>
    <p:sldId id="258" r:id="rId3"/>
    <p:sldId id="259" r:id="rId4"/>
    <p:sldId id="260" r:id="rId5"/>
    <p:sldId id="261" r:id="rId6"/>
    <p:sldId id="262" r:id="rId7"/>
    <p:sldId id="263" r:id="rId8"/>
    <p:sldId id="264" r:id="rId9"/>
    <p:sldId id="265" r:id="rId10"/>
    <p:sldId id="267" r:id="rId11"/>
    <p:sldId id="268" r:id="rId12"/>
    <p:sldId id="271" r:id="rId13"/>
    <p:sldId id="269" r:id="rId14"/>
    <p:sldId id="270" r:id="rId15"/>
  </p:sldIdLst>
  <p:sldSz cx="12192000" cy="6858000"/>
  <p:notesSz cx="7010400" cy="9296400"/>
  <p:embeddedFontLst>
    <p:embeddedFont>
      <p:font typeface="Cabin Condensed" panose="020B0604020202020204" charset="0"/>
      <p:regular r:id="rId17"/>
      <p:bold r:id="rId18"/>
    </p:embeddedFont>
    <p:embeddedFont>
      <p:font typeface="Calibri" panose="020F0502020204030204" pitchFamily="34" charset="0"/>
      <p:regular r:id="rId19"/>
      <p:bold r:id="rId20"/>
      <p:italic r:id="rId21"/>
      <p:boldItalic r:id="rId22"/>
    </p:embeddedFont>
    <p:embeddedFont>
      <p:font typeface="Delius" panose="02000603000000000000" pitchFamily="2" charset="0"/>
      <p:regular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4" roundtripDataSignature="AMtx7mhkTPKaGk4E7PDz52wnVdT6n9WtS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AB118B-1C17-4B56-8038-601848AFBEFC}">
  <a:tblStyle styleId="{3BAB118B-1C17-4B56-8038-601848AFBEFC}" styleName="Table_0">
    <a:wholeTbl>
      <a:tcTxStyle b="off" i="off">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1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037840" cy="466434"/>
          </a:xfrm>
          <a:prstGeom prst="rect">
            <a:avLst/>
          </a:prstGeom>
          <a:noFill/>
          <a:ln>
            <a:noFill/>
          </a:ln>
        </p:spPr>
        <p:txBody>
          <a:bodyPr spcFirstLastPara="1" wrap="square" lIns="93150" tIns="46550" rIns="93150" bIns="4655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970938" y="0"/>
            <a:ext cx="3037840" cy="466434"/>
          </a:xfrm>
          <a:prstGeom prst="rect">
            <a:avLst/>
          </a:prstGeom>
          <a:noFill/>
          <a:ln>
            <a:noFill/>
          </a:ln>
        </p:spPr>
        <p:txBody>
          <a:bodyPr spcFirstLastPara="1" wrap="square" lIns="93150" tIns="46550" rIns="93150" bIns="4655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01040" y="4473892"/>
            <a:ext cx="5608320" cy="3660458"/>
          </a:xfrm>
          <a:prstGeom prst="rect">
            <a:avLst/>
          </a:prstGeom>
          <a:noFill/>
          <a:ln>
            <a:noFill/>
          </a:ln>
        </p:spPr>
        <p:txBody>
          <a:bodyPr spcFirstLastPara="1" wrap="square" lIns="93150" tIns="46550" rIns="93150" bIns="4655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829967"/>
            <a:ext cx="3037840" cy="466433"/>
          </a:xfrm>
          <a:prstGeom prst="rect">
            <a:avLst/>
          </a:prstGeom>
          <a:noFill/>
          <a:ln>
            <a:noFill/>
          </a:ln>
        </p:spPr>
        <p:txBody>
          <a:bodyPr spcFirstLastPara="1" wrap="square" lIns="93150" tIns="46550" rIns="93150" bIns="4655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970938" y="8829967"/>
            <a:ext cx="3037840" cy="466433"/>
          </a:xfrm>
          <a:prstGeom prst="rect">
            <a:avLst/>
          </a:prstGeom>
          <a:noFill/>
          <a:ln>
            <a:noFill/>
          </a:ln>
        </p:spPr>
        <p:txBody>
          <a:bodyPr spcFirstLastPara="1" wrap="square" lIns="93150" tIns="46550" rIns="93150" bIns="4655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3:notes"/>
          <p:cNvSpPr>
            <a:spLocks noGrp="1" noRot="1" noChangeAspect="1"/>
          </p:cNvSpPr>
          <p:nvPr>
            <p:ph type="sldImg" idx="2"/>
          </p:nvPr>
        </p:nvSpPr>
        <p:spPr>
          <a:xfrm>
            <a:off x="109538" y="757238"/>
            <a:ext cx="6729412" cy="37846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8" name="Google Shape;88;p3:notes"/>
          <p:cNvSpPr txBox="1">
            <a:spLocks noGrp="1"/>
          </p:cNvSpPr>
          <p:nvPr>
            <p:ph type="body" idx="1"/>
          </p:nvPr>
        </p:nvSpPr>
        <p:spPr>
          <a:xfrm>
            <a:off x="694874" y="4794506"/>
            <a:ext cx="5558988" cy="4542163"/>
          </a:xfrm>
          <a:prstGeom prst="rect">
            <a:avLst/>
          </a:prstGeom>
          <a:noFill/>
          <a:ln>
            <a:noFill/>
          </a:ln>
        </p:spPr>
        <p:txBody>
          <a:bodyPr spcFirstLastPara="1" wrap="square" lIns="93150" tIns="93150" rIns="93150" bIns="93150" anchor="t" anchorCtr="0">
            <a:noAutofit/>
          </a:bodyPr>
          <a:lstStyle/>
          <a:p>
            <a:pPr marL="0" lvl="0" indent="0" algn="l" rtl="0">
              <a:lnSpc>
                <a:spcPct val="100000"/>
              </a:lnSpc>
              <a:spcBef>
                <a:spcPts val="0"/>
              </a:spcBef>
              <a:spcAft>
                <a:spcPts val="0"/>
              </a:spcAft>
              <a:buClr>
                <a:schemeClr val="dk1"/>
              </a:buClr>
              <a:buSzPts val="12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5: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5:notes"/>
          <p:cNvSpPr txBox="1">
            <a:spLocks noGrp="1"/>
          </p:cNvSpPr>
          <p:nvPr>
            <p:ph type="body" idx="1"/>
          </p:nvPr>
        </p:nvSpPr>
        <p:spPr>
          <a:xfrm>
            <a:off x="701040" y="4415790"/>
            <a:ext cx="5608320" cy="4183380"/>
          </a:xfrm>
          <a:prstGeom prst="rect">
            <a:avLst/>
          </a:prstGeom>
          <a:noFill/>
          <a:ln>
            <a:noFill/>
          </a:ln>
        </p:spPr>
        <p:txBody>
          <a:bodyPr spcFirstLastPara="1" wrap="square" lIns="93150" tIns="93150" rIns="93150" bIns="93150" anchor="t" anchorCtr="0">
            <a:noAutofit/>
          </a:bodyPr>
          <a:lstStyle/>
          <a:p>
            <a:pPr marL="0" lvl="0" indent="0" algn="l" rtl="0">
              <a:lnSpc>
                <a:spcPct val="100000"/>
              </a:lnSpc>
              <a:spcBef>
                <a:spcPts val="0"/>
              </a:spcBef>
              <a:spcAft>
                <a:spcPts val="0"/>
              </a:spcAft>
              <a:buClr>
                <a:schemeClr val="dk1"/>
              </a:buClr>
              <a:buSzPts val="12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6: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6:notes"/>
          <p:cNvSpPr txBox="1">
            <a:spLocks noGrp="1"/>
          </p:cNvSpPr>
          <p:nvPr>
            <p:ph type="body" idx="1"/>
          </p:nvPr>
        </p:nvSpPr>
        <p:spPr>
          <a:xfrm>
            <a:off x="701040" y="4415790"/>
            <a:ext cx="5608320" cy="4183380"/>
          </a:xfrm>
          <a:prstGeom prst="rect">
            <a:avLst/>
          </a:prstGeom>
          <a:noFill/>
          <a:ln>
            <a:noFill/>
          </a:ln>
        </p:spPr>
        <p:txBody>
          <a:bodyPr spcFirstLastPara="1" wrap="square" lIns="93150" tIns="93150" rIns="93150" bIns="93150" anchor="t" anchorCtr="0">
            <a:noAutofit/>
          </a:bodyPr>
          <a:lstStyle/>
          <a:p>
            <a:pPr marL="0" lvl="0" indent="0" algn="l" rtl="0">
              <a:lnSpc>
                <a:spcPct val="100000"/>
              </a:lnSpc>
              <a:spcBef>
                <a:spcPts val="0"/>
              </a:spcBef>
              <a:spcAft>
                <a:spcPts val="0"/>
              </a:spcAft>
              <a:buClr>
                <a:schemeClr val="dk1"/>
              </a:buClr>
              <a:buSzPts val="12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111cc2a29db_0_31: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0" name="Google Shape;130;g111cc2a29db_0_31:notes"/>
          <p:cNvSpPr txBox="1">
            <a:spLocks noGrp="1"/>
          </p:cNvSpPr>
          <p:nvPr>
            <p:ph type="body" idx="1"/>
          </p:nvPr>
        </p:nvSpPr>
        <p:spPr>
          <a:xfrm>
            <a:off x="701040" y="4415790"/>
            <a:ext cx="5608320" cy="4183380"/>
          </a:xfrm>
          <a:prstGeom prst="rect">
            <a:avLst/>
          </a:prstGeom>
          <a:noFill/>
          <a:ln>
            <a:noFill/>
          </a:ln>
        </p:spPr>
        <p:txBody>
          <a:bodyPr spcFirstLastPara="1" wrap="square" lIns="93150" tIns="93150" rIns="93150" bIns="93150" anchor="t" anchorCtr="0">
            <a:noAutofit/>
          </a:bodyPr>
          <a:lstStyle/>
          <a:p>
            <a:pPr marL="0" lvl="0" indent="0" algn="l" rtl="0">
              <a:lnSpc>
                <a:spcPct val="100000"/>
              </a:lnSpc>
              <a:spcBef>
                <a:spcPts val="0"/>
              </a:spcBef>
              <a:spcAft>
                <a:spcPts val="0"/>
              </a:spcAft>
              <a:buClr>
                <a:schemeClr val="dk1"/>
              </a:buClr>
              <a:buSzPts val="12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7: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7:notes"/>
          <p:cNvSpPr txBox="1">
            <a:spLocks noGrp="1"/>
          </p:cNvSpPr>
          <p:nvPr>
            <p:ph type="body" idx="1"/>
          </p:nvPr>
        </p:nvSpPr>
        <p:spPr>
          <a:xfrm>
            <a:off x="701040" y="4415790"/>
            <a:ext cx="5608320" cy="4183380"/>
          </a:xfrm>
          <a:prstGeom prst="rect">
            <a:avLst/>
          </a:prstGeom>
          <a:noFill/>
          <a:ln>
            <a:noFill/>
          </a:ln>
        </p:spPr>
        <p:txBody>
          <a:bodyPr spcFirstLastPara="1" wrap="square" lIns="93150" tIns="93150" rIns="93150" bIns="93150" anchor="t" anchorCtr="0">
            <a:noAutofit/>
          </a:bodyPr>
          <a:lstStyle/>
          <a:p>
            <a:pPr marL="0" lvl="0" indent="0" algn="l" rtl="0">
              <a:lnSpc>
                <a:spcPct val="100000"/>
              </a:lnSpc>
              <a:spcBef>
                <a:spcPts val="0"/>
              </a:spcBef>
              <a:spcAft>
                <a:spcPts val="0"/>
              </a:spcAft>
              <a:buClr>
                <a:schemeClr val="dk1"/>
              </a:buClr>
              <a:buSzPts val="12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37c2c208772_0_1: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1" name="Google Shape;161;g37c2c208772_0_1:notes"/>
          <p:cNvSpPr txBox="1">
            <a:spLocks noGrp="1"/>
          </p:cNvSpPr>
          <p:nvPr>
            <p:ph type="body" idx="1"/>
          </p:nvPr>
        </p:nvSpPr>
        <p:spPr>
          <a:xfrm>
            <a:off x="701040" y="4415790"/>
            <a:ext cx="5608200" cy="4183500"/>
          </a:xfrm>
          <a:prstGeom prst="rect">
            <a:avLst/>
          </a:prstGeom>
          <a:noFill/>
          <a:ln>
            <a:noFill/>
          </a:ln>
        </p:spPr>
        <p:txBody>
          <a:bodyPr spcFirstLastPara="1" wrap="square" lIns="93150" tIns="93150" rIns="93150" bIns="93150" anchor="t" anchorCtr="0">
            <a:noAutofit/>
          </a:bodyPr>
          <a:lstStyle/>
          <a:p>
            <a:pPr marL="0" lvl="0" indent="0" algn="l" rtl="0">
              <a:lnSpc>
                <a:spcPct val="100000"/>
              </a:lnSpc>
              <a:spcBef>
                <a:spcPts val="0"/>
              </a:spcBef>
              <a:spcAft>
                <a:spcPts val="0"/>
              </a:spcAft>
              <a:buClr>
                <a:schemeClr val="dk1"/>
              </a:buClr>
              <a:buSzPts val="12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37c2c208772_0_31: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3" name="Google Shape;173;g37c2c208772_0_31:notes"/>
          <p:cNvSpPr txBox="1">
            <a:spLocks noGrp="1"/>
          </p:cNvSpPr>
          <p:nvPr>
            <p:ph type="body" idx="1"/>
          </p:nvPr>
        </p:nvSpPr>
        <p:spPr>
          <a:xfrm>
            <a:off x="701040" y="4415790"/>
            <a:ext cx="5608200" cy="4183500"/>
          </a:xfrm>
          <a:prstGeom prst="rect">
            <a:avLst/>
          </a:prstGeom>
          <a:noFill/>
          <a:ln>
            <a:noFill/>
          </a:ln>
        </p:spPr>
        <p:txBody>
          <a:bodyPr spcFirstLastPara="1" wrap="square" lIns="93150" tIns="93150" rIns="93150" bIns="93150" anchor="t" anchorCtr="0">
            <a:noAutofit/>
          </a:bodyPr>
          <a:lstStyle/>
          <a:p>
            <a:pPr marL="0" lvl="0" indent="0" algn="l" rtl="0">
              <a:lnSpc>
                <a:spcPct val="100000"/>
              </a:lnSpc>
              <a:spcBef>
                <a:spcPts val="0"/>
              </a:spcBef>
              <a:spcAft>
                <a:spcPts val="0"/>
              </a:spcAft>
              <a:buClr>
                <a:schemeClr val="dk1"/>
              </a:buClr>
              <a:buSzPts val="12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8: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5" name="Google Shape;185;p8:notes"/>
          <p:cNvSpPr txBox="1">
            <a:spLocks noGrp="1"/>
          </p:cNvSpPr>
          <p:nvPr>
            <p:ph type="body" idx="1"/>
          </p:nvPr>
        </p:nvSpPr>
        <p:spPr>
          <a:xfrm>
            <a:off x="701040" y="4415790"/>
            <a:ext cx="5608320" cy="4183380"/>
          </a:xfrm>
          <a:prstGeom prst="rect">
            <a:avLst/>
          </a:prstGeom>
          <a:noFill/>
          <a:ln>
            <a:noFill/>
          </a:ln>
        </p:spPr>
        <p:txBody>
          <a:bodyPr spcFirstLastPara="1" wrap="square" lIns="93150" tIns="93150" rIns="93150" bIns="93150" anchor="t" anchorCtr="0">
            <a:noAutofit/>
          </a:bodyPr>
          <a:lstStyle/>
          <a:p>
            <a:pPr marL="0" lvl="0" indent="0" algn="l" rtl="0">
              <a:lnSpc>
                <a:spcPct val="100000"/>
              </a:lnSpc>
              <a:spcBef>
                <a:spcPts val="0"/>
              </a:spcBef>
              <a:spcAft>
                <a:spcPts val="0"/>
              </a:spcAft>
              <a:buClr>
                <a:schemeClr val="dk1"/>
              </a:buClr>
              <a:buSzPts val="12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9: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7" name="Google Shape;197;p9:notes"/>
          <p:cNvSpPr txBox="1">
            <a:spLocks noGrp="1"/>
          </p:cNvSpPr>
          <p:nvPr>
            <p:ph type="body" idx="1"/>
          </p:nvPr>
        </p:nvSpPr>
        <p:spPr>
          <a:xfrm>
            <a:off x="701040" y="4415790"/>
            <a:ext cx="5608320" cy="4183380"/>
          </a:xfrm>
          <a:prstGeom prst="rect">
            <a:avLst/>
          </a:prstGeom>
          <a:noFill/>
          <a:ln>
            <a:noFill/>
          </a:ln>
        </p:spPr>
        <p:txBody>
          <a:bodyPr spcFirstLastPara="1" wrap="square" lIns="93150" tIns="93150" rIns="93150" bIns="93150" anchor="t" anchorCtr="0">
            <a:noAutofit/>
          </a:bodyPr>
          <a:lstStyle/>
          <a:p>
            <a:pPr marL="0" lvl="0" indent="0" algn="l" rtl="0">
              <a:lnSpc>
                <a:spcPct val="100000"/>
              </a:lnSpc>
              <a:spcBef>
                <a:spcPts val="0"/>
              </a:spcBef>
              <a:spcAft>
                <a:spcPts val="0"/>
              </a:spcAft>
              <a:buClr>
                <a:schemeClr val="dk1"/>
              </a:buClr>
              <a:buSzPts val="12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4: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2" name="Google Shape;222;p24:notes"/>
          <p:cNvSpPr txBox="1">
            <a:spLocks noGrp="1"/>
          </p:cNvSpPr>
          <p:nvPr>
            <p:ph type="body" idx="1"/>
          </p:nvPr>
        </p:nvSpPr>
        <p:spPr>
          <a:xfrm>
            <a:off x="701040" y="4415790"/>
            <a:ext cx="5608320" cy="4183380"/>
          </a:xfrm>
          <a:prstGeom prst="rect">
            <a:avLst/>
          </a:prstGeom>
          <a:noFill/>
          <a:ln>
            <a:noFill/>
          </a:ln>
        </p:spPr>
        <p:txBody>
          <a:bodyPr spcFirstLastPara="1" wrap="square" lIns="93150" tIns="93150" rIns="93150" bIns="93150" anchor="t" anchorCtr="0">
            <a:noAutofit/>
          </a:bodyPr>
          <a:lstStyle/>
          <a:p>
            <a:pPr marL="0" lvl="0" indent="0" algn="l" rtl="0">
              <a:lnSpc>
                <a:spcPct val="100000"/>
              </a:lnSpc>
              <a:spcBef>
                <a:spcPts val="0"/>
              </a:spcBef>
              <a:spcAft>
                <a:spcPts val="0"/>
              </a:spcAft>
              <a:buClr>
                <a:schemeClr val="dk1"/>
              </a:buClr>
              <a:buSzPts val="12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25: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4" name="Google Shape;234;p25:notes"/>
          <p:cNvSpPr txBox="1">
            <a:spLocks noGrp="1"/>
          </p:cNvSpPr>
          <p:nvPr>
            <p:ph type="body" idx="1"/>
          </p:nvPr>
        </p:nvSpPr>
        <p:spPr>
          <a:xfrm>
            <a:off x="701040" y="4415790"/>
            <a:ext cx="5608320" cy="4183380"/>
          </a:xfrm>
          <a:prstGeom prst="rect">
            <a:avLst/>
          </a:prstGeom>
          <a:noFill/>
          <a:ln>
            <a:noFill/>
          </a:ln>
        </p:spPr>
        <p:txBody>
          <a:bodyPr spcFirstLastPara="1" wrap="square" lIns="93150" tIns="93150" rIns="93150" bIns="93150" anchor="t" anchorCtr="0">
            <a:noAutofit/>
          </a:bodyPr>
          <a:lstStyle/>
          <a:p>
            <a:pPr marL="0" lvl="0" indent="0" algn="l" rtl="0">
              <a:lnSpc>
                <a:spcPct val="100000"/>
              </a:lnSpc>
              <a:spcBef>
                <a:spcPts val="0"/>
              </a:spcBef>
              <a:spcAft>
                <a:spcPts val="0"/>
              </a:spcAft>
              <a:buClr>
                <a:schemeClr val="dk1"/>
              </a:buClr>
              <a:buSzPts val="12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25: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4" name="Google Shape;234;p25:notes"/>
          <p:cNvSpPr txBox="1">
            <a:spLocks noGrp="1"/>
          </p:cNvSpPr>
          <p:nvPr>
            <p:ph type="body" idx="1"/>
          </p:nvPr>
        </p:nvSpPr>
        <p:spPr>
          <a:xfrm>
            <a:off x="701040" y="4415790"/>
            <a:ext cx="5608320" cy="4183380"/>
          </a:xfrm>
          <a:prstGeom prst="rect">
            <a:avLst/>
          </a:prstGeom>
          <a:noFill/>
          <a:ln>
            <a:noFill/>
          </a:ln>
        </p:spPr>
        <p:txBody>
          <a:bodyPr spcFirstLastPara="1" wrap="square" lIns="93150" tIns="93150" rIns="93150" bIns="93150" anchor="t" anchorCtr="0">
            <a:noAutofit/>
          </a:bodyPr>
          <a:lstStyle/>
          <a:p>
            <a:pPr marL="0" lvl="0" indent="0" algn="l" rtl="0">
              <a:lnSpc>
                <a:spcPct val="100000"/>
              </a:lnSpc>
              <a:spcBef>
                <a:spcPts val="0"/>
              </a:spcBef>
              <a:spcAft>
                <a:spcPts val="0"/>
              </a:spcAft>
              <a:buClr>
                <a:schemeClr val="dk1"/>
              </a:buClr>
              <a:buSzPts val="1200"/>
              <a:buNone/>
            </a:pPr>
            <a:endParaRPr/>
          </a:p>
        </p:txBody>
      </p:sp>
    </p:spTree>
    <p:extLst>
      <p:ext uri="{BB962C8B-B14F-4D97-AF65-F5344CB8AC3E}">
        <p14:creationId xmlns:p14="http://schemas.microsoft.com/office/powerpoint/2010/main" val="4191910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26: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6" name="Google Shape;246;p26:notes"/>
          <p:cNvSpPr txBox="1">
            <a:spLocks noGrp="1"/>
          </p:cNvSpPr>
          <p:nvPr>
            <p:ph type="body" idx="1"/>
          </p:nvPr>
        </p:nvSpPr>
        <p:spPr>
          <a:xfrm>
            <a:off x="701040" y="4415790"/>
            <a:ext cx="5608320" cy="4183380"/>
          </a:xfrm>
          <a:prstGeom prst="rect">
            <a:avLst/>
          </a:prstGeom>
          <a:noFill/>
          <a:ln>
            <a:noFill/>
          </a:ln>
        </p:spPr>
        <p:txBody>
          <a:bodyPr spcFirstLastPara="1" wrap="square" lIns="93150" tIns="93150" rIns="93150" bIns="93150" anchor="t" anchorCtr="0">
            <a:noAutofit/>
          </a:bodyPr>
          <a:lstStyle/>
          <a:p>
            <a:pPr marL="0" lvl="0" indent="0" algn="l" rtl="0">
              <a:lnSpc>
                <a:spcPct val="100000"/>
              </a:lnSpc>
              <a:spcBef>
                <a:spcPts val="0"/>
              </a:spcBef>
              <a:spcAft>
                <a:spcPts val="0"/>
              </a:spcAft>
              <a:buClr>
                <a:schemeClr val="dk1"/>
              </a:buClr>
              <a:buSzPts val="12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7: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0" name="Google Shape;260;p27:notes"/>
          <p:cNvSpPr txBox="1">
            <a:spLocks noGrp="1"/>
          </p:cNvSpPr>
          <p:nvPr>
            <p:ph type="body" idx="1"/>
          </p:nvPr>
        </p:nvSpPr>
        <p:spPr>
          <a:xfrm>
            <a:off x="701040" y="4415790"/>
            <a:ext cx="5608320" cy="4183380"/>
          </a:xfrm>
          <a:prstGeom prst="rect">
            <a:avLst/>
          </a:prstGeom>
          <a:noFill/>
          <a:ln>
            <a:noFill/>
          </a:ln>
        </p:spPr>
        <p:txBody>
          <a:bodyPr spcFirstLastPara="1" wrap="square" lIns="93150" tIns="93150" rIns="93150" bIns="93150" anchor="t" anchorCtr="0">
            <a:noAutofit/>
          </a:bodyPr>
          <a:lstStyle/>
          <a:p>
            <a:pPr marL="0" lvl="0" indent="0" algn="l" rtl="0">
              <a:lnSpc>
                <a:spcPct val="100000"/>
              </a:lnSpc>
              <a:spcBef>
                <a:spcPts val="0"/>
              </a:spcBef>
              <a:spcAft>
                <a:spcPts val="0"/>
              </a:spcAft>
              <a:buClr>
                <a:schemeClr val="dk1"/>
              </a:buClr>
              <a:buSzPts val="12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SzPts val="4400"/>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2800"/>
              <a:buNone/>
              <a:defRPr sz="2400"/>
            </a:lvl1pPr>
            <a:lvl2pPr lvl="1" algn="ctr">
              <a:lnSpc>
                <a:spcPct val="90000"/>
              </a:lnSpc>
              <a:spcBef>
                <a:spcPts val="500"/>
              </a:spcBef>
              <a:spcAft>
                <a:spcPts val="0"/>
              </a:spcAft>
              <a:buSzPts val="2400"/>
              <a:buNone/>
              <a:defRPr sz="2000"/>
            </a:lvl2pPr>
            <a:lvl3pPr lvl="2" algn="ctr">
              <a:lnSpc>
                <a:spcPct val="90000"/>
              </a:lnSpc>
              <a:spcBef>
                <a:spcPts val="500"/>
              </a:spcBef>
              <a:spcAft>
                <a:spcPts val="0"/>
              </a:spcAft>
              <a:buSzPts val="2000"/>
              <a:buNone/>
              <a:defRPr sz="1800"/>
            </a:lvl3pPr>
            <a:lvl4pPr lvl="3" algn="ctr">
              <a:lnSpc>
                <a:spcPct val="90000"/>
              </a:lnSpc>
              <a:spcBef>
                <a:spcPts val="500"/>
              </a:spcBef>
              <a:spcAft>
                <a:spcPts val="0"/>
              </a:spcAft>
              <a:buSzPts val="1800"/>
              <a:buNone/>
              <a:defRPr sz="1600"/>
            </a:lvl4pPr>
            <a:lvl5pPr lvl="4" algn="ctr">
              <a:lnSpc>
                <a:spcPct val="90000"/>
              </a:lnSpc>
              <a:spcBef>
                <a:spcPts val="500"/>
              </a:spcBef>
              <a:spcAft>
                <a:spcPts val="0"/>
              </a:spcAft>
              <a:buSzPts val="1800"/>
              <a:buNone/>
              <a:defRPr sz="1600"/>
            </a:lvl5pPr>
            <a:lvl6pPr lvl="5" algn="ctr">
              <a:lnSpc>
                <a:spcPct val="90000"/>
              </a:lnSpc>
              <a:spcBef>
                <a:spcPts val="500"/>
              </a:spcBef>
              <a:spcAft>
                <a:spcPts val="0"/>
              </a:spcAft>
              <a:buSzPts val="1800"/>
              <a:buNone/>
              <a:defRPr sz="1600"/>
            </a:lvl6pPr>
            <a:lvl7pPr lvl="6" algn="ctr">
              <a:lnSpc>
                <a:spcPct val="90000"/>
              </a:lnSpc>
              <a:spcBef>
                <a:spcPts val="500"/>
              </a:spcBef>
              <a:spcAft>
                <a:spcPts val="0"/>
              </a:spcAft>
              <a:buSzPts val="1800"/>
              <a:buNone/>
              <a:defRPr sz="1600"/>
            </a:lvl7pPr>
            <a:lvl8pPr lvl="7" algn="ctr">
              <a:lnSpc>
                <a:spcPct val="90000"/>
              </a:lnSpc>
              <a:spcBef>
                <a:spcPts val="500"/>
              </a:spcBef>
              <a:spcAft>
                <a:spcPts val="0"/>
              </a:spcAft>
              <a:buSzPts val="1800"/>
              <a:buNone/>
              <a:defRPr sz="1600"/>
            </a:lvl8pPr>
            <a:lvl9pPr lvl="8" algn="ctr">
              <a:lnSpc>
                <a:spcPct val="90000"/>
              </a:lnSpc>
              <a:spcBef>
                <a:spcPts val="500"/>
              </a:spcBef>
              <a:spcAft>
                <a:spcPts val="0"/>
              </a:spcAft>
              <a:buSzPts val="1800"/>
              <a:buNone/>
              <a:defRPr sz="1600"/>
            </a:lvl9pPr>
          </a:lstStyle>
          <a:p>
            <a:endParaRPr/>
          </a:p>
        </p:txBody>
      </p:sp>
      <p:sp>
        <p:nvSpPr>
          <p:cNvPr id="18" name="Google Shape;18;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sp>
        <p:nvSpPr>
          <p:cNvPr id="22" name="Google Shape;22;p14"/>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90000"/>
              </a:lnSpc>
              <a:spcBef>
                <a:spcPts val="0"/>
              </a:spcBef>
              <a:spcAft>
                <a:spcPts val="0"/>
              </a:spcAft>
              <a:buClr>
                <a:schemeClr val="dk1"/>
              </a:buClr>
              <a:buSzPts val="2800"/>
              <a:buFont typeface="Calibri"/>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14"/>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algn="l">
              <a:lnSpc>
                <a:spcPct val="90000"/>
              </a:lnSpc>
              <a:spcBef>
                <a:spcPts val="0"/>
              </a:spcBef>
              <a:spcAft>
                <a:spcPts val="0"/>
              </a:spcAft>
              <a:buClr>
                <a:schemeClr val="dk1"/>
              </a:buClr>
              <a:buSzPts val="1800"/>
              <a:buChar char="●"/>
              <a:defRPr/>
            </a:lvl1pPr>
            <a:lvl2pPr marL="914400" lvl="1" indent="-317500" algn="l">
              <a:lnSpc>
                <a:spcPct val="90000"/>
              </a:lnSpc>
              <a:spcBef>
                <a:spcPts val="2133"/>
              </a:spcBef>
              <a:spcAft>
                <a:spcPts val="0"/>
              </a:spcAft>
              <a:buClr>
                <a:schemeClr val="dk1"/>
              </a:buClr>
              <a:buSzPts val="1400"/>
              <a:buChar char="○"/>
              <a:defRPr/>
            </a:lvl2pPr>
            <a:lvl3pPr marL="1371600" lvl="2" indent="-317500" algn="l">
              <a:lnSpc>
                <a:spcPct val="90000"/>
              </a:lnSpc>
              <a:spcBef>
                <a:spcPts val="2133"/>
              </a:spcBef>
              <a:spcAft>
                <a:spcPts val="0"/>
              </a:spcAft>
              <a:buClr>
                <a:schemeClr val="dk1"/>
              </a:buClr>
              <a:buSzPts val="1400"/>
              <a:buChar char="■"/>
              <a:defRPr/>
            </a:lvl3pPr>
            <a:lvl4pPr marL="1828800" lvl="3" indent="-317500" algn="l">
              <a:lnSpc>
                <a:spcPct val="90000"/>
              </a:lnSpc>
              <a:spcBef>
                <a:spcPts val="2133"/>
              </a:spcBef>
              <a:spcAft>
                <a:spcPts val="0"/>
              </a:spcAft>
              <a:buClr>
                <a:schemeClr val="dk1"/>
              </a:buClr>
              <a:buSzPts val="1400"/>
              <a:buChar char="●"/>
              <a:defRPr/>
            </a:lvl4pPr>
            <a:lvl5pPr marL="2286000" lvl="4" indent="-317500" algn="l">
              <a:lnSpc>
                <a:spcPct val="90000"/>
              </a:lnSpc>
              <a:spcBef>
                <a:spcPts val="2133"/>
              </a:spcBef>
              <a:spcAft>
                <a:spcPts val="0"/>
              </a:spcAft>
              <a:buClr>
                <a:schemeClr val="dk1"/>
              </a:buClr>
              <a:buSzPts val="1400"/>
              <a:buChar char="○"/>
              <a:defRPr/>
            </a:lvl5pPr>
            <a:lvl6pPr marL="2743200" lvl="5" indent="-317500" algn="l">
              <a:lnSpc>
                <a:spcPct val="90000"/>
              </a:lnSpc>
              <a:spcBef>
                <a:spcPts val="2133"/>
              </a:spcBef>
              <a:spcAft>
                <a:spcPts val="0"/>
              </a:spcAft>
              <a:buClr>
                <a:schemeClr val="dk1"/>
              </a:buClr>
              <a:buSzPts val="1400"/>
              <a:buChar char="■"/>
              <a:defRPr/>
            </a:lvl6pPr>
            <a:lvl7pPr marL="3200400" lvl="6" indent="-317500" algn="l">
              <a:lnSpc>
                <a:spcPct val="90000"/>
              </a:lnSpc>
              <a:spcBef>
                <a:spcPts val="2133"/>
              </a:spcBef>
              <a:spcAft>
                <a:spcPts val="0"/>
              </a:spcAft>
              <a:buClr>
                <a:schemeClr val="dk1"/>
              </a:buClr>
              <a:buSzPts val="1400"/>
              <a:buChar char="●"/>
              <a:defRPr/>
            </a:lvl7pPr>
            <a:lvl8pPr marL="3657600" lvl="7" indent="-317500" algn="l">
              <a:lnSpc>
                <a:spcPct val="90000"/>
              </a:lnSpc>
              <a:spcBef>
                <a:spcPts val="2133"/>
              </a:spcBef>
              <a:spcAft>
                <a:spcPts val="0"/>
              </a:spcAft>
              <a:buClr>
                <a:schemeClr val="dk1"/>
              </a:buClr>
              <a:buSzPts val="1400"/>
              <a:buChar char="○"/>
              <a:defRPr/>
            </a:lvl8pPr>
            <a:lvl9pPr marL="4114800" lvl="8" indent="-317500" algn="l">
              <a:lnSpc>
                <a:spcPct val="90000"/>
              </a:lnSpc>
              <a:spcBef>
                <a:spcPts val="2133"/>
              </a:spcBef>
              <a:spcAft>
                <a:spcPts val="2133"/>
              </a:spcAft>
              <a:buClr>
                <a:schemeClr val="dk1"/>
              </a:buClr>
              <a:buSzPts val="1400"/>
              <a:buChar char="■"/>
              <a:defRPr/>
            </a:lvl9pPr>
          </a:lstStyle>
          <a:p>
            <a:endParaRPr/>
          </a:p>
        </p:txBody>
      </p:sp>
      <p:sp>
        <p:nvSpPr>
          <p:cNvPr id="24" name="Google Shape;24;p1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ustom Layout 2">
  <p:cSld name="CUSTOM_1">
    <p:spTree>
      <p:nvGrpSpPr>
        <p:cNvPr id="1" name="Shape 27"/>
        <p:cNvGrpSpPr/>
        <p:nvPr/>
      </p:nvGrpSpPr>
      <p:grpSpPr>
        <a:xfrm>
          <a:off x="0" y="0"/>
          <a:ext cx="0" cy="0"/>
          <a:chOff x="0" y="0"/>
          <a:chExt cx="0" cy="0"/>
        </a:xfrm>
      </p:grpSpPr>
      <p:sp>
        <p:nvSpPr>
          <p:cNvPr id="28" name="Google Shape;28;g111288c1e3d_1_47"/>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SzPts val="4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9"/>
        <p:cNvGrpSpPr/>
        <p:nvPr/>
      </p:nvGrpSpPr>
      <p:grpSpPr>
        <a:xfrm>
          <a:off x="0" y="0"/>
          <a:ext cx="0" cy="0"/>
          <a:chOff x="0" y="0"/>
          <a:chExt cx="0" cy="0"/>
        </a:xfrm>
      </p:grpSpPr>
      <p:sp>
        <p:nvSpPr>
          <p:cNvPr id="30" name="Google Shape;30;p1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2" name="Google Shape;32;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5"/>
        <p:cNvGrpSpPr/>
        <p:nvPr/>
      </p:nvGrpSpPr>
      <p:grpSpPr>
        <a:xfrm>
          <a:off x="0" y="0"/>
          <a:ext cx="0" cy="0"/>
          <a:chOff x="0" y="0"/>
          <a:chExt cx="0" cy="0"/>
        </a:xfrm>
      </p:grpSpPr>
      <p:sp>
        <p:nvSpPr>
          <p:cNvPr id="36" name="Google Shape;36;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9" name="Google Shape;39;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2"/>
        <p:cNvGrpSpPr/>
        <p:nvPr/>
      </p:nvGrpSpPr>
      <p:grpSpPr>
        <a:xfrm>
          <a:off x="0" y="0"/>
          <a:ext cx="0" cy="0"/>
          <a:chOff x="0" y="0"/>
          <a:chExt cx="0" cy="0"/>
        </a:xfrm>
      </p:grpSpPr>
      <p:sp>
        <p:nvSpPr>
          <p:cNvPr id="43" name="Google Shape;43;p1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1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1"/>
        <p:cNvGrpSpPr/>
        <p:nvPr/>
      </p:nvGrpSpPr>
      <p:grpSpPr>
        <a:xfrm>
          <a:off x="0" y="0"/>
          <a:ext cx="0" cy="0"/>
          <a:chOff x="0" y="0"/>
          <a:chExt cx="0" cy="0"/>
        </a:xfrm>
      </p:grpSpPr>
      <p:sp>
        <p:nvSpPr>
          <p:cNvPr id="52" name="Google Shape;52;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6"/>
        <p:cNvGrpSpPr/>
        <p:nvPr/>
      </p:nvGrpSpPr>
      <p:grpSpPr>
        <a:xfrm>
          <a:off x="0" y="0"/>
          <a:ext cx="0" cy="0"/>
          <a:chOff x="0" y="0"/>
          <a:chExt cx="0" cy="0"/>
        </a:xfrm>
      </p:grpSpPr>
      <p:sp>
        <p:nvSpPr>
          <p:cNvPr id="57" name="Google Shape;57;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0"/>
        <p:cNvGrpSpPr/>
        <p:nvPr/>
      </p:nvGrpSpPr>
      <p:grpSpPr>
        <a:xfrm>
          <a:off x="0" y="0"/>
          <a:ext cx="0" cy="0"/>
          <a:chOff x="0" y="0"/>
          <a:chExt cx="0" cy="0"/>
        </a:xfrm>
      </p:grpSpPr>
      <p:sp>
        <p:nvSpPr>
          <p:cNvPr id="61" name="Google Shape;61;p2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2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3" name="Google Shape;63;p2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4" name="Google Shape;6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7"/>
        <p:cNvGrpSpPr/>
        <p:nvPr/>
      </p:nvGrpSpPr>
      <p:grpSpPr>
        <a:xfrm>
          <a:off x="0" y="0"/>
          <a:ext cx="0" cy="0"/>
          <a:chOff x="0" y="0"/>
          <a:chExt cx="0" cy="0"/>
        </a:xfrm>
      </p:grpSpPr>
      <p:sp>
        <p:nvSpPr>
          <p:cNvPr id="68" name="Google Shape;68;p2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21"/>
          <p:cNvSpPr>
            <a:spLocks noGrp="1"/>
          </p:cNvSpPr>
          <p:nvPr>
            <p:ph type="pic" idx="2"/>
          </p:nvPr>
        </p:nvSpPr>
        <p:spPr>
          <a:xfrm>
            <a:off x="5183188" y="987425"/>
            <a:ext cx="6172200" cy="4873625"/>
          </a:xfrm>
          <a:prstGeom prst="rect">
            <a:avLst/>
          </a:prstGeom>
          <a:noFill/>
          <a:ln>
            <a:noFill/>
          </a:ln>
        </p:spPr>
      </p:sp>
      <p:sp>
        <p:nvSpPr>
          <p:cNvPr id="70" name="Google Shape;70;p2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1" name="Google Shape;7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4"/>
        <p:cNvGrpSpPr/>
        <p:nvPr/>
      </p:nvGrpSpPr>
      <p:grpSpPr>
        <a:xfrm>
          <a:off x="0" y="0"/>
          <a:ext cx="0" cy="0"/>
          <a:chOff x="0" y="0"/>
          <a:chExt cx="0" cy="0"/>
        </a:xfrm>
      </p:grpSpPr>
      <p:sp>
        <p:nvSpPr>
          <p:cNvPr id="75" name="Google Shape;75;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0"/>
        <p:cNvGrpSpPr/>
        <p:nvPr/>
      </p:nvGrpSpPr>
      <p:grpSpPr>
        <a:xfrm>
          <a:off x="0" y="0"/>
          <a:ext cx="0" cy="0"/>
          <a:chOff x="0" y="0"/>
          <a:chExt cx="0" cy="0"/>
        </a:xfrm>
      </p:grpSpPr>
      <p:sp>
        <p:nvSpPr>
          <p:cNvPr id="81" name="Google Shape;81;p2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www.ashtongate.bristol.sch.u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image" Target="../media/image10.jp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2.jpg"/><Relationship Id="rId4" Type="http://schemas.openxmlformats.org/officeDocument/2006/relationships/image" Target="../media/image3.jp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2.jpg"/><Relationship Id="rId4" Type="http://schemas.openxmlformats.org/officeDocument/2006/relationships/image" Target="../media/image3.jp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3.jp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jp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3"/>
          <p:cNvSpPr/>
          <p:nvPr/>
        </p:nvSpPr>
        <p:spPr>
          <a:xfrm>
            <a:off x="0" y="-157083"/>
            <a:ext cx="12192000" cy="3626800"/>
          </a:xfrm>
          <a:prstGeom prst="rect">
            <a:avLst/>
          </a:prstGeom>
          <a:solidFill>
            <a:srgbClr val="FFFFFF"/>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91" name="Google Shape;91;p3"/>
          <p:cNvSpPr/>
          <p:nvPr/>
        </p:nvSpPr>
        <p:spPr>
          <a:xfrm>
            <a:off x="0" y="3626800"/>
            <a:ext cx="12192000" cy="3626800"/>
          </a:xfrm>
          <a:prstGeom prst="rect">
            <a:avLst/>
          </a:prstGeom>
          <a:solidFill>
            <a:srgbClr val="0000CC"/>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92" name="Google Shape;92;p3"/>
          <p:cNvSpPr txBox="1"/>
          <p:nvPr/>
        </p:nvSpPr>
        <p:spPr>
          <a:xfrm>
            <a:off x="1051034" y="3895716"/>
            <a:ext cx="9529511" cy="1354000"/>
          </a:xfrm>
          <a:prstGeom prst="rect">
            <a:avLst/>
          </a:prstGeom>
          <a:noFill/>
          <a:ln>
            <a:noFill/>
          </a:ln>
        </p:spPr>
        <p:txBody>
          <a:bodyPr spcFirstLastPara="1" wrap="square" lIns="121900" tIns="121900" rIns="121900" bIns="121900" anchor="t" anchorCtr="0">
            <a:noAutofit/>
          </a:bodyPr>
          <a:lstStyle/>
          <a:p>
            <a:pPr marL="0" marR="0" lvl="0" indent="0" algn="ctr" rtl="0">
              <a:lnSpc>
                <a:spcPct val="100000"/>
              </a:lnSpc>
              <a:spcBef>
                <a:spcPts val="0"/>
              </a:spcBef>
              <a:spcAft>
                <a:spcPts val="0"/>
              </a:spcAft>
              <a:buClr>
                <a:srgbClr val="000000"/>
              </a:buClr>
              <a:buSzPts val="8000"/>
              <a:buFont typeface="Arial"/>
              <a:buNone/>
            </a:pPr>
            <a:r>
              <a:rPr lang="en" sz="8000" b="1" i="0" u="none" strike="noStrike" cap="none" dirty="0">
                <a:solidFill>
                  <a:srgbClr val="FCE503"/>
                </a:solidFill>
                <a:latin typeface="Cabin Condensed"/>
                <a:ea typeface="Cabin Condensed"/>
                <a:cs typeface="Cabin Condensed"/>
                <a:sym typeface="Cabin Condensed"/>
              </a:rPr>
              <a:t>Ashton Gate</a:t>
            </a:r>
            <a:endParaRPr sz="8000" b="1" i="0" u="none" strike="noStrike" cap="none" dirty="0">
              <a:solidFill>
                <a:srgbClr val="FCE503"/>
              </a:solidFill>
              <a:latin typeface="Cabin Condensed"/>
              <a:ea typeface="Cabin Condensed"/>
              <a:cs typeface="Cabin Condensed"/>
              <a:sym typeface="Cabin Condensed"/>
            </a:endParaRPr>
          </a:p>
          <a:p>
            <a:pPr marL="0" marR="0" lvl="0" indent="0" algn="ctr" rtl="0">
              <a:lnSpc>
                <a:spcPct val="100000"/>
              </a:lnSpc>
              <a:spcBef>
                <a:spcPts val="0"/>
              </a:spcBef>
              <a:spcAft>
                <a:spcPts val="0"/>
              </a:spcAft>
              <a:buClr>
                <a:srgbClr val="000000"/>
              </a:buClr>
              <a:buSzPts val="8000"/>
              <a:buFont typeface="Arial"/>
              <a:buNone/>
            </a:pPr>
            <a:r>
              <a:rPr lang="en" sz="8000" b="1" i="0" u="none" strike="noStrike" cap="none" dirty="0">
                <a:solidFill>
                  <a:srgbClr val="FCE503"/>
                </a:solidFill>
                <a:latin typeface="Cabin Condensed"/>
                <a:ea typeface="Cabin Condensed"/>
                <a:cs typeface="Cabin Condensed"/>
                <a:sym typeface="Cabin Condensed"/>
              </a:rPr>
              <a:t>Primary School</a:t>
            </a:r>
            <a:endParaRPr sz="8000" b="1" i="0" u="none" strike="noStrike" cap="none" dirty="0">
              <a:solidFill>
                <a:srgbClr val="FCE503"/>
              </a:solidFill>
              <a:latin typeface="Cabin Condensed"/>
              <a:ea typeface="Cabin Condensed"/>
              <a:cs typeface="Cabin Condensed"/>
              <a:sym typeface="Cabin Condensed"/>
            </a:endParaRPr>
          </a:p>
        </p:txBody>
      </p:sp>
      <p:sp>
        <p:nvSpPr>
          <p:cNvPr id="93" name="Google Shape;93;p3"/>
          <p:cNvSpPr txBox="1"/>
          <p:nvPr/>
        </p:nvSpPr>
        <p:spPr>
          <a:xfrm>
            <a:off x="211380" y="112016"/>
            <a:ext cx="11401200" cy="2296800"/>
          </a:xfrm>
          <a:prstGeom prst="rect">
            <a:avLst/>
          </a:prstGeom>
          <a:noFill/>
          <a:ln>
            <a:noFill/>
          </a:ln>
        </p:spPr>
        <p:txBody>
          <a:bodyPr spcFirstLastPara="1" wrap="square" lIns="121900" tIns="121900" rIns="121900" bIns="121900" anchor="t" anchorCtr="0">
            <a:noAutofit/>
          </a:bodyPr>
          <a:lstStyle/>
          <a:p>
            <a:pPr marL="0" marR="0" lvl="0" indent="0" algn="ctr" rtl="0">
              <a:lnSpc>
                <a:spcPct val="100000"/>
              </a:lnSpc>
              <a:spcBef>
                <a:spcPts val="0"/>
              </a:spcBef>
              <a:spcAft>
                <a:spcPts val="0"/>
              </a:spcAft>
              <a:buClr>
                <a:srgbClr val="000000"/>
              </a:buClr>
              <a:buSzPts val="6000"/>
              <a:buFont typeface="Arial"/>
              <a:buNone/>
            </a:pPr>
            <a:r>
              <a:rPr lang="en" sz="6000" b="1" i="0" u="none" strike="noStrike" cap="none" dirty="0">
                <a:solidFill>
                  <a:srgbClr val="0000CC"/>
                </a:solidFill>
                <a:latin typeface="Arial"/>
                <a:ea typeface="Arial"/>
                <a:cs typeface="Arial"/>
                <a:sym typeface="Arial"/>
              </a:rPr>
              <a:t>Meet &amp; Greet – Year 6</a:t>
            </a:r>
          </a:p>
          <a:p>
            <a:pPr marL="0" marR="0" lvl="0" indent="0" algn="ctr" rtl="0">
              <a:lnSpc>
                <a:spcPct val="100000"/>
              </a:lnSpc>
              <a:spcBef>
                <a:spcPts val="0"/>
              </a:spcBef>
              <a:spcAft>
                <a:spcPts val="0"/>
              </a:spcAft>
              <a:buClr>
                <a:srgbClr val="000000"/>
              </a:buClr>
              <a:buSzPts val="6000"/>
              <a:buFont typeface="Arial"/>
              <a:buNone/>
            </a:pPr>
            <a:endParaRPr lang="en" sz="6000" b="1" dirty="0">
              <a:solidFill>
                <a:srgbClr val="0000CC"/>
              </a:solidFill>
            </a:endParaRPr>
          </a:p>
          <a:p>
            <a:pPr marL="0" marR="0" lvl="0" indent="0" algn="ctr" rtl="0">
              <a:lnSpc>
                <a:spcPct val="100000"/>
              </a:lnSpc>
              <a:spcBef>
                <a:spcPts val="0"/>
              </a:spcBef>
              <a:spcAft>
                <a:spcPts val="0"/>
              </a:spcAft>
              <a:buClr>
                <a:srgbClr val="000000"/>
              </a:buClr>
              <a:buSzPts val="6000"/>
              <a:buFont typeface="Arial"/>
              <a:buNone/>
            </a:pPr>
            <a:r>
              <a:rPr lang="en" sz="9600" b="1" i="0" u="none" strike="noStrike" cap="none" dirty="0">
                <a:solidFill>
                  <a:srgbClr val="0000CC"/>
                </a:solidFill>
                <a:latin typeface="Arial"/>
                <a:ea typeface="Arial"/>
                <a:cs typeface="Arial"/>
                <a:sym typeface="Arial"/>
              </a:rPr>
              <a:t>Welcome to 6C</a:t>
            </a:r>
            <a:endParaRPr sz="9600" b="1" i="0" u="none" strike="noStrike" cap="none" dirty="0">
              <a:solidFill>
                <a:srgbClr val="0000CC"/>
              </a:solidFill>
              <a:latin typeface="Arial"/>
              <a:ea typeface="Arial"/>
              <a:cs typeface="Arial"/>
              <a:sym typeface="Arial"/>
            </a:endParaRPr>
          </a:p>
        </p:txBody>
      </p:sp>
      <p:pic>
        <p:nvPicPr>
          <p:cNvPr id="94" name="Google Shape;94;p3"/>
          <p:cNvPicPr preferRelativeResize="0"/>
          <p:nvPr/>
        </p:nvPicPr>
        <p:blipFill rotWithShape="1">
          <a:blip r:embed="rId3">
            <a:alphaModFix/>
          </a:blip>
          <a:srcRect/>
          <a:stretch/>
        </p:blipFill>
        <p:spPr>
          <a:xfrm>
            <a:off x="9780055" y="4456386"/>
            <a:ext cx="1600979" cy="158665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5"/>
          <p:cNvSpPr/>
          <p:nvPr/>
        </p:nvSpPr>
        <p:spPr>
          <a:xfrm>
            <a:off x="0" y="6290800"/>
            <a:ext cx="4863900" cy="567300"/>
          </a:xfrm>
          <a:prstGeom prst="rect">
            <a:avLst/>
          </a:prstGeom>
          <a:solidFill>
            <a:srgbClr val="1155CC"/>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12" name="Google Shape;112;p5"/>
          <p:cNvSpPr/>
          <p:nvPr/>
        </p:nvSpPr>
        <p:spPr>
          <a:xfrm>
            <a:off x="4864000" y="6280800"/>
            <a:ext cx="7328100" cy="577200"/>
          </a:xfrm>
          <a:prstGeom prst="rect">
            <a:avLst/>
          </a:prstGeom>
          <a:solidFill>
            <a:srgbClr val="FCE50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13" name="Google Shape;113;p5"/>
          <p:cNvSpPr txBox="1"/>
          <p:nvPr/>
        </p:nvSpPr>
        <p:spPr>
          <a:xfrm>
            <a:off x="101600" y="6271500"/>
            <a:ext cx="4422900" cy="5673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FFFFFF"/>
                </a:solidFill>
                <a:latin typeface="Cabin Condensed"/>
                <a:ea typeface="Cabin Condensed"/>
                <a:cs typeface="Cabin Condensed"/>
                <a:sym typeface="Cabin Condensed"/>
              </a:rPr>
              <a:t>ASHTON GATE PRIMARY SCHOOL</a:t>
            </a:r>
            <a:endParaRPr sz="1800" b="1" i="0" u="none" strike="noStrike" cap="none">
              <a:solidFill>
                <a:srgbClr val="FFFFFF"/>
              </a:solidFill>
              <a:latin typeface="Cabin Condensed"/>
              <a:ea typeface="Cabin Condensed"/>
              <a:cs typeface="Cabin Condensed"/>
              <a:sym typeface="Cabin Condensed"/>
            </a:endParaRPr>
          </a:p>
        </p:txBody>
      </p:sp>
      <p:pic>
        <p:nvPicPr>
          <p:cNvPr id="114" name="Google Shape;114;p5"/>
          <p:cNvPicPr preferRelativeResize="0"/>
          <p:nvPr/>
        </p:nvPicPr>
        <p:blipFill rotWithShape="1">
          <a:blip r:embed="rId3">
            <a:alphaModFix/>
          </a:blip>
          <a:srcRect/>
          <a:stretch/>
        </p:blipFill>
        <p:spPr>
          <a:xfrm>
            <a:off x="4457701" y="6247677"/>
            <a:ext cx="662742" cy="643445"/>
          </a:xfrm>
          <a:prstGeom prst="rect">
            <a:avLst/>
          </a:prstGeom>
          <a:noFill/>
          <a:ln>
            <a:noFill/>
          </a:ln>
        </p:spPr>
      </p:pic>
      <p:sp>
        <p:nvSpPr>
          <p:cNvPr id="115" name="Google Shape;115;p5"/>
          <p:cNvSpPr txBox="1">
            <a:spLocks noGrp="1"/>
          </p:cNvSpPr>
          <p:nvPr>
            <p:ph type="title"/>
          </p:nvPr>
        </p:nvSpPr>
        <p:spPr>
          <a:xfrm>
            <a:off x="6959835" y="927697"/>
            <a:ext cx="4882541" cy="763600"/>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chemeClr val="dk1"/>
              </a:buClr>
              <a:buSzPts val="2800"/>
              <a:buFont typeface="Calibri"/>
              <a:buNone/>
            </a:pPr>
            <a:r>
              <a:rPr lang="en" sz="2400" b="1" dirty="0">
                <a:latin typeface="Delius" panose="02000603000000000000" pitchFamily="2" charset="0"/>
                <a:ea typeface="Arial Rounded"/>
                <a:cs typeface="Arial Rounded"/>
                <a:sym typeface="Arial Rounded"/>
              </a:rPr>
              <a:t>Website:</a:t>
            </a:r>
            <a:br>
              <a:rPr lang="en" sz="2400" b="1" dirty="0">
                <a:latin typeface="Delius" panose="02000603000000000000" pitchFamily="2" charset="0"/>
                <a:ea typeface="Arial Rounded"/>
                <a:cs typeface="Arial Rounded"/>
                <a:sym typeface="Arial Rounded"/>
              </a:rPr>
            </a:br>
            <a:r>
              <a:rPr lang="en" sz="2400" b="1" dirty="0">
                <a:latin typeface="Delius" panose="02000603000000000000" pitchFamily="2" charset="0"/>
                <a:ea typeface="Arial Rounded"/>
                <a:cs typeface="Arial Rounded"/>
                <a:sym typeface="Arial Rounded"/>
              </a:rPr>
              <a:t> </a:t>
            </a:r>
            <a:r>
              <a:rPr lang="en" sz="2400" b="1" u="sng" dirty="0">
                <a:solidFill>
                  <a:srgbClr val="1155CC"/>
                </a:solidFill>
                <a:latin typeface="Delius" panose="02000603000000000000" pitchFamily="2" charset="0"/>
                <a:ea typeface="Arial Rounded"/>
                <a:cs typeface="Arial Rounded"/>
                <a:sym typeface="Arial Rounded"/>
                <a:hlinkClick r:id="rId4">
                  <a:extLst>
                    <a:ext uri="{A12FA001-AC4F-418D-AE19-62706E023703}">
                      <ahyp:hlinkClr xmlns:ahyp="http://schemas.microsoft.com/office/drawing/2018/hyperlinkcolor" val="tx"/>
                    </a:ext>
                  </a:extLst>
                </a:hlinkClick>
              </a:rPr>
              <a:t>www.ashtongate.bristol.sch.uk</a:t>
            </a:r>
            <a:br>
              <a:rPr lang="en" sz="2400" b="1" dirty="0">
                <a:solidFill>
                  <a:srgbClr val="1155CC"/>
                </a:solidFill>
                <a:latin typeface="Delius" panose="02000603000000000000" pitchFamily="2" charset="0"/>
                <a:ea typeface="Arial Rounded"/>
                <a:cs typeface="Arial Rounded"/>
                <a:sym typeface="Arial Rounded"/>
              </a:rPr>
            </a:br>
            <a:br>
              <a:rPr lang="en" sz="2400" b="1" dirty="0">
                <a:solidFill>
                  <a:srgbClr val="1155CC"/>
                </a:solidFill>
                <a:latin typeface="Delius" panose="02000603000000000000" pitchFamily="2" charset="0"/>
                <a:ea typeface="Arial Rounded"/>
                <a:cs typeface="Arial Rounded"/>
                <a:sym typeface="Arial Rounded"/>
              </a:rPr>
            </a:br>
            <a:endParaRPr sz="2400" b="1" dirty="0">
              <a:solidFill>
                <a:srgbClr val="1155CC"/>
              </a:solidFill>
              <a:latin typeface="Delius" panose="02000603000000000000" pitchFamily="2" charset="0"/>
              <a:ea typeface="Arial Rounded"/>
              <a:cs typeface="Arial Rounded"/>
              <a:sym typeface="Arial Rounded"/>
            </a:endParaRPr>
          </a:p>
        </p:txBody>
      </p:sp>
      <p:pic>
        <p:nvPicPr>
          <p:cNvPr id="117" name="Google Shape;117;p5"/>
          <p:cNvPicPr preferRelativeResize="0"/>
          <p:nvPr/>
        </p:nvPicPr>
        <p:blipFill rotWithShape="1">
          <a:blip r:embed="rId5">
            <a:alphaModFix/>
          </a:blip>
          <a:srcRect/>
          <a:stretch/>
        </p:blipFill>
        <p:spPr>
          <a:xfrm>
            <a:off x="777858" y="186679"/>
            <a:ext cx="5893106" cy="2734015"/>
          </a:xfrm>
          <a:prstGeom prst="rect">
            <a:avLst/>
          </a:prstGeom>
          <a:noFill/>
          <a:ln>
            <a:noFill/>
          </a:ln>
        </p:spPr>
      </p:pic>
      <p:sp>
        <p:nvSpPr>
          <p:cNvPr id="10" name="TextBox 9">
            <a:extLst>
              <a:ext uri="{FF2B5EF4-FFF2-40B4-BE49-F238E27FC236}">
                <a16:creationId xmlns:a16="http://schemas.microsoft.com/office/drawing/2014/main" id="{E35146BF-2582-4530-AE41-C79FDD844D80}"/>
              </a:ext>
            </a:extLst>
          </p:cNvPr>
          <p:cNvSpPr txBox="1"/>
          <p:nvPr/>
        </p:nvSpPr>
        <p:spPr>
          <a:xfrm>
            <a:off x="2223247" y="3183707"/>
            <a:ext cx="6096000" cy="2862322"/>
          </a:xfrm>
          <a:prstGeom prst="rect">
            <a:avLst/>
          </a:prstGeom>
          <a:noFill/>
        </p:spPr>
        <p:txBody>
          <a:bodyPr wrap="square">
            <a:spAutoFit/>
          </a:bodyPr>
          <a:lstStyle/>
          <a:p>
            <a:pPr marL="342900" indent="-342900">
              <a:buFont typeface="Arial" panose="020B0604020202020204" pitchFamily="34" charset="0"/>
              <a:buChar char="•"/>
            </a:pPr>
            <a:r>
              <a:rPr lang="en" sz="3600" b="1" dirty="0">
                <a:solidFill>
                  <a:schemeClr val="dk1"/>
                </a:solidFill>
                <a:latin typeface="Delius" panose="02000603000000000000" pitchFamily="2" charset="0"/>
                <a:ea typeface="Arial Rounded"/>
                <a:cs typeface="Arial Rounded"/>
                <a:sym typeface="Arial Rounded"/>
              </a:rPr>
              <a:t>Term dates</a:t>
            </a:r>
          </a:p>
          <a:p>
            <a:pPr marL="342900" indent="-342900">
              <a:buFont typeface="Arial" panose="020B0604020202020204" pitchFamily="34" charset="0"/>
              <a:buChar char="•"/>
            </a:pPr>
            <a:r>
              <a:rPr lang="en" sz="3600" b="1" dirty="0">
                <a:solidFill>
                  <a:schemeClr val="dk1"/>
                </a:solidFill>
                <a:latin typeface="Delius" panose="02000603000000000000" pitchFamily="2" charset="0"/>
                <a:ea typeface="Arial Rounded"/>
                <a:cs typeface="Arial Rounded"/>
                <a:sym typeface="Arial Rounded"/>
              </a:rPr>
              <a:t>Term overviews</a:t>
            </a:r>
          </a:p>
          <a:p>
            <a:pPr marL="342900" indent="-342900">
              <a:buFont typeface="Arial" panose="020B0604020202020204" pitchFamily="34" charset="0"/>
              <a:buChar char="•"/>
            </a:pPr>
            <a:r>
              <a:rPr lang="en" sz="3600" b="1" dirty="0">
                <a:solidFill>
                  <a:schemeClr val="dk1"/>
                </a:solidFill>
                <a:latin typeface="Delius" panose="02000603000000000000" pitchFamily="2" charset="0"/>
                <a:ea typeface="Arial Rounded"/>
                <a:cs typeface="Arial Rounded"/>
                <a:sym typeface="Arial Rounded"/>
              </a:rPr>
              <a:t>Homework and spellings</a:t>
            </a:r>
          </a:p>
          <a:p>
            <a:pPr marL="342900" indent="-342900">
              <a:buFont typeface="Arial" panose="020B0604020202020204" pitchFamily="34" charset="0"/>
              <a:buChar char="•"/>
            </a:pPr>
            <a:r>
              <a:rPr lang="en" sz="3600" b="1" dirty="0">
                <a:solidFill>
                  <a:schemeClr val="dk1"/>
                </a:solidFill>
                <a:latin typeface="Delius" panose="02000603000000000000" pitchFamily="2" charset="0"/>
                <a:ea typeface="Arial Rounded"/>
                <a:cs typeface="Arial Rounded"/>
                <a:sym typeface="Arial Rounded"/>
              </a:rPr>
              <a:t>Photos</a:t>
            </a:r>
          </a:p>
          <a:p>
            <a:pPr marL="342900" indent="-342900">
              <a:buFont typeface="Arial" panose="020B0604020202020204" pitchFamily="34" charset="0"/>
              <a:buChar char="•"/>
            </a:pPr>
            <a:r>
              <a:rPr lang="en" sz="3600" b="1" dirty="0">
                <a:solidFill>
                  <a:schemeClr val="dk1"/>
                </a:solidFill>
                <a:latin typeface="Delius" panose="02000603000000000000" pitchFamily="2" charset="0"/>
                <a:ea typeface="Arial Rounded"/>
                <a:cs typeface="Arial Rounded"/>
                <a:sym typeface="Arial Rounded"/>
              </a:rPr>
              <a:t>Policies</a:t>
            </a:r>
            <a:endParaRPr lang="en-GB" sz="3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6"/>
          <p:cNvSpPr/>
          <p:nvPr/>
        </p:nvSpPr>
        <p:spPr>
          <a:xfrm>
            <a:off x="0" y="6290800"/>
            <a:ext cx="4863900" cy="567300"/>
          </a:xfrm>
          <a:prstGeom prst="rect">
            <a:avLst/>
          </a:prstGeom>
          <a:solidFill>
            <a:srgbClr val="1155CC"/>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23" name="Google Shape;123;p6"/>
          <p:cNvSpPr/>
          <p:nvPr/>
        </p:nvSpPr>
        <p:spPr>
          <a:xfrm>
            <a:off x="4864000" y="6280800"/>
            <a:ext cx="7328100" cy="577200"/>
          </a:xfrm>
          <a:prstGeom prst="rect">
            <a:avLst/>
          </a:prstGeom>
          <a:solidFill>
            <a:srgbClr val="FCE50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24" name="Google Shape;124;p6"/>
          <p:cNvSpPr txBox="1"/>
          <p:nvPr/>
        </p:nvSpPr>
        <p:spPr>
          <a:xfrm>
            <a:off x="101600" y="6271500"/>
            <a:ext cx="4422900" cy="5673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FFFFFF"/>
                </a:solidFill>
                <a:latin typeface="Cabin Condensed"/>
                <a:ea typeface="Cabin Condensed"/>
                <a:cs typeface="Cabin Condensed"/>
                <a:sym typeface="Cabin Condensed"/>
              </a:rPr>
              <a:t>ASHTON GATE PRIMARY SCHOOL</a:t>
            </a:r>
            <a:endParaRPr sz="1800" b="1" i="0" u="none" strike="noStrike" cap="none">
              <a:solidFill>
                <a:srgbClr val="FFFFFF"/>
              </a:solidFill>
              <a:latin typeface="Cabin Condensed"/>
              <a:ea typeface="Cabin Condensed"/>
              <a:cs typeface="Cabin Condensed"/>
              <a:sym typeface="Cabin Condensed"/>
            </a:endParaRPr>
          </a:p>
        </p:txBody>
      </p:sp>
      <p:pic>
        <p:nvPicPr>
          <p:cNvPr id="125" name="Google Shape;125;p6"/>
          <p:cNvPicPr preferRelativeResize="0"/>
          <p:nvPr/>
        </p:nvPicPr>
        <p:blipFill rotWithShape="1">
          <a:blip r:embed="rId3">
            <a:alphaModFix/>
          </a:blip>
          <a:srcRect/>
          <a:stretch/>
        </p:blipFill>
        <p:spPr>
          <a:xfrm>
            <a:off x="4457701" y="6247677"/>
            <a:ext cx="662742" cy="643445"/>
          </a:xfrm>
          <a:prstGeom prst="rect">
            <a:avLst/>
          </a:prstGeom>
          <a:noFill/>
          <a:ln>
            <a:noFill/>
          </a:ln>
        </p:spPr>
      </p:pic>
      <p:pic>
        <p:nvPicPr>
          <p:cNvPr id="126" name="Google Shape;126;p6"/>
          <p:cNvPicPr preferRelativeResize="0"/>
          <p:nvPr/>
        </p:nvPicPr>
        <p:blipFill rotWithShape="1">
          <a:blip r:embed="rId4">
            <a:alphaModFix/>
          </a:blip>
          <a:srcRect/>
          <a:stretch/>
        </p:blipFill>
        <p:spPr>
          <a:xfrm>
            <a:off x="10311568" y="122500"/>
            <a:ext cx="1735757" cy="1748341"/>
          </a:xfrm>
          <a:prstGeom prst="rect">
            <a:avLst/>
          </a:prstGeom>
          <a:noFill/>
          <a:ln>
            <a:noFill/>
          </a:ln>
        </p:spPr>
      </p:pic>
      <p:sp>
        <p:nvSpPr>
          <p:cNvPr id="127" name="Google Shape;127;p6"/>
          <p:cNvSpPr txBox="1"/>
          <p:nvPr/>
        </p:nvSpPr>
        <p:spPr>
          <a:xfrm>
            <a:off x="354776" y="269579"/>
            <a:ext cx="11280176" cy="633246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en" sz="2800" b="1" i="0" u="sng" strike="noStrike" cap="none" dirty="0">
                <a:solidFill>
                  <a:srgbClr val="1155CC"/>
                </a:solidFill>
                <a:latin typeface="Delius" panose="02000603000000000000" pitchFamily="2" charset="0"/>
                <a:ea typeface="Arial Rounded"/>
                <a:cs typeface="Arial Rounded"/>
                <a:sym typeface="Arial Rounded"/>
              </a:rPr>
              <a:t>Outline of day</a:t>
            </a:r>
            <a:endParaRPr sz="110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1600"/>
              <a:buFont typeface="Arial"/>
              <a:buNone/>
            </a:pPr>
            <a:endParaRPr sz="1600" b="1" i="0" u="none" strike="noStrike" cap="none" dirty="0">
              <a:solidFill>
                <a:srgbClr val="1155CC"/>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600"/>
              <a:buFont typeface="Arial"/>
              <a:buNone/>
            </a:pPr>
            <a:r>
              <a:rPr lang="en" sz="1850" b="1" i="0" u="none" strike="noStrike" cap="none" dirty="0">
                <a:solidFill>
                  <a:srgbClr val="1155CC"/>
                </a:solidFill>
                <a:highlight>
                  <a:srgbClr val="FFFF00"/>
                </a:highlight>
                <a:latin typeface="Delius" panose="02000603000000000000" pitchFamily="2" charset="0"/>
                <a:ea typeface="Arial Rounded"/>
                <a:cs typeface="Arial Rounded"/>
                <a:sym typeface="Arial Rounded"/>
              </a:rPr>
              <a:t>8.30am</a:t>
            </a:r>
            <a:r>
              <a:rPr lang="en" sz="1850" b="1" i="0" u="none" strike="noStrike" cap="none" dirty="0">
                <a:solidFill>
                  <a:srgbClr val="1155CC"/>
                </a:solidFill>
                <a:latin typeface="Delius" panose="02000603000000000000" pitchFamily="2" charset="0"/>
                <a:ea typeface="Arial Rounded"/>
                <a:cs typeface="Arial Rounded"/>
                <a:sym typeface="Arial Rounded"/>
              </a:rPr>
              <a:t>-  children are met at the door and come into class and complete </a:t>
            </a:r>
            <a:r>
              <a:rPr lang="en" sz="1850" b="1" i="0" u="sng" strike="noStrike" cap="none" dirty="0">
                <a:solidFill>
                  <a:srgbClr val="1155CC"/>
                </a:solidFill>
                <a:latin typeface="Delius" panose="02000603000000000000" pitchFamily="2" charset="0"/>
                <a:ea typeface="Arial Rounded"/>
                <a:cs typeface="Arial Rounded"/>
                <a:sym typeface="Arial Rounded"/>
              </a:rPr>
              <a:t>morning work</a:t>
            </a:r>
            <a:r>
              <a:rPr lang="en" sz="1850" b="1" i="0" u="none" strike="noStrike" cap="none" dirty="0">
                <a:solidFill>
                  <a:srgbClr val="1155CC"/>
                </a:solidFill>
                <a:latin typeface="Delius" panose="02000603000000000000" pitchFamily="2" charset="0"/>
                <a:ea typeface="Arial Rounded"/>
                <a:cs typeface="Arial Rounded"/>
                <a:sym typeface="Arial Rounded"/>
              </a:rPr>
              <a:t>.</a:t>
            </a:r>
            <a:endParaRPr sz="185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1600"/>
              <a:buFont typeface="Arial"/>
              <a:buNone/>
            </a:pPr>
            <a:endParaRPr sz="1850" b="1" i="0" u="none" strike="noStrike" cap="none" dirty="0">
              <a:solidFill>
                <a:srgbClr val="1155CC"/>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600"/>
              <a:buFont typeface="Arial"/>
              <a:buNone/>
            </a:pPr>
            <a:r>
              <a:rPr lang="en" sz="1850" b="1" i="0" u="none" strike="noStrike" cap="none" dirty="0">
                <a:solidFill>
                  <a:srgbClr val="1155CC"/>
                </a:solidFill>
                <a:latin typeface="Delius" panose="02000603000000000000" pitchFamily="2" charset="0"/>
                <a:ea typeface="Arial Rounded"/>
                <a:cs typeface="Arial Rounded"/>
                <a:sym typeface="Arial Rounded"/>
              </a:rPr>
              <a:t>8.40  Register</a:t>
            </a:r>
            <a:endParaRPr sz="185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1600"/>
              <a:buFont typeface="Arial"/>
              <a:buNone/>
            </a:pPr>
            <a:endParaRPr sz="1850" b="1" i="0" u="none" strike="noStrike" cap="none" dirty="0">
              <a:solidFill>
                <a:srgbClr val="1155CC"/>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600"/>
              <a:buFont typeface="Arial"/>
              <a:buNone/>
            </a:pPr>
            <a:r>
              <a:rPr lang="en" sz="1850" b="1" i="0" u="none" strike="noStrike" cap="none" dirty="0">
                <a:solidFill>
                  <a:srgbClr val="1155CC"/>
                </a:solidFill>
                <a:latin typeface="Delius" panose="02000603000000000000" pitchFamily="2" charset="0"/>
                <a:ea typeface="Arial Rounded"/>
                <a:cs typeface="Arial Rounded"/>
                <a:sym typeface="Arial Rounded"/>
              </a:rPr>
              <a:t>8.55 – 10.15 English lessons </a:t>
            </a:r>
          </a:p>
          <a:p>
            <a:pPr marL="0" marR="0" lvl="0" indent="0" algn="l" rtl="0">
              <a:lnSpc>
                <a:spcPct val="100000"/>
              </a:lnSpc>
              <a:spcBef>
                <a:spcPts val="0"/>
              </a:spcBef>
              <a:spcAft>
                <a:spcPts val="0"/>
              </a:spcAft>
              <a:buClr>
                <a:srgbClr val="000000"/>
              </a:buClr>
              <a:buSzPts val="1600"/>
              <a:buFont typeface="Arial"/>
              <a:buNone/>
            </a:pPr>
            <a:r>
              <a:rPr lang="en" sz="1850" b="1" i="0" u="none" strike="noStrike" cap="none" dirty="0">
                <a:solidFill>
                  <a:srgbClr val="1155CC"/>
                </a:solidFill>
                <a:latin typeface="Delius" panose="02000603000000000000" pitchFamily="2" charset="0"/>
                <a:ea typeface="Arial Rounded"/>
                <a:cs typeface="Arial Rounded"/>
                <a:sym typeface="Arial Rounded"/>
              </a:rPr>
              <a:t>(reading, handwriting, spelling, writing)</a:t>
            </a:r>
            <a:endParaRPr sz="185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1600"/>
              <a:buFont typeface="Arial"/>
              <a:buNone/>
            </a:pPr>
            <a:endParaRPr sz="1850" b="1" i="0" u="none" strike="noStrike" cap="none" dirty="0">
              <a:solidFill>
                <a:srgbClr val="1155CC"/>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600"/>
              <a:buFont typeface="Arial"/>
              <a:buNone/>
            </a:pPr>
            <a:r>
              <a:rPr lang="en" sz="1850" b="1" i="0" u="none" strike="noStrike" cap="none" dirty="0">
                <a:solidFill>
                  <a:srgbClr val="1155CC"/>
                </a:solidFill>
                <a:latin typeface="Delius" panose="02000603000000000000" pitchFamily="2" charset="0"/>
                <a:ea typeface="Arial Rounded"/>
                <a:cs typeface="Arial Rounded"/>
                <a:sym typeface="Arial Rounded"/>
              </a:rPr>
              <a:t>10.15-10.35am Assembly (Mon, Thu, Fri)</a:t>
            </a:r>
            <a:endParaRPr sz="185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1600"/>
              <a:buFont typeface="Arial"/>
              <a:buNone/>
            </a:pPr>
            <a:endParaRPr sz="1850" b="1" i="0" u="none" strike="noStrike" cap="none" dirty="0">
              <a:solidFill>
                <a:srgbClr val="1155CC"/>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600"/>
              <a:buFont typeface="Arial"/>
              <a:buNone/>
            </a:pPr>
            <a:r>
              <a:rPr lang="en" sz="1850" b="1" i="0" u="none" strike="noStrike" cap="none" dirty="0">
                <a:solidFill>
                  <a:schemeClr val="tx1"/>
                </a:solidFill>
                <a:latin typeface="Delius" panose="02000603000000000000" pitchFamily="2" charset="0"/>
                <a:ea typeface="Arial Rounded"/>
                <a:cs typeface="Arial Rounded"/>
                <a:sym typeface="Arial Rounded"/>
              </a:rPr>
              <a:t>10.35-10.50am Morning break</a:t>
            </a:r>
            <a:endParaRPr sz="1850" b="0" i="0" u="none" strike="noStrike" cap="none" dirty="0">
              <a:solidFill>
                <a:schemeClr val="tx1"/>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1600"/>
              <a:buFont typeface="Arial"/>
              <a:buNone/>
            </a:pPr>
            <a:endParaRPr sz="1850" b="1" i="0" u="none" strike="noStrike" cap="none" dirty="0">
              <a:solidFill>
                <a:srgbClr val="1155CC"/>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600"/>
              <a:buFont typeface="Arial"/>
              <a:buNone/>
            </a:pPr>
            <a:r>
              <a:rPr lang="en" sz="1850" b="1" i="0" u="none" strike="noStrike" cap="none" dirty="0">
                <a:solidFill>
                  <a:srgbClr val="1155CC"/>
                </a:solidFill>
                <a:latin typeface="Delius" panose="02000603000000000000" pitchFamily="2" charset="0"/>
                <a:ea typeface="Arial Rounded"/>
                <a:cs typeface="Arial Rounded"/>
                <a:sym typeface="Arial Rounded"/>
              </a:rPr>
              <a:t>10.55-12.30- Maths, times tables</a:t>
            </a:r>
            <a:endParaRPr sz="185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1600"/>
              <a:buFont typeface="Arial"/>
              <a:buNone/>
            </a:pPr>
            <a:endParaRPr sz="1850" b="1" i="0" u="none" strike="noStrike" cap="none" dirty="0">
              <a:solidFill>
                <a:srgbClr val="1155CC"/>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600"/>
              <a:buFont typeface="Arial"/>
              <a:buNone/>
            </a:pPr>
            <a:r>
              <a:rPr lang="en" sz="1850" b="1" i="0" u="none" strike="noStrike" cap="none" dirty="0">
                <a:solidFill>
                  <a:schemeClr val="tx1"/>
                </a:solidFill>
                <a:latin typeface="Delius" panose="02000603000000000000" pitchFamily="2" charset="0"/>
                <a:ea typeface="Arial Rounded"/>
                <a:cs typeface="Arial Rounded"/>
                <a:sym typeface="Arial Rounded"/>
              </a:rPr>
              <a:t>12.30-1.30pm – lunchtime</a:t>
            </a:r>
            <a:endParaRPr sz="1850" b="0" i="0" u="none" strike="noStrike" cap="none" dirty="0">
              <a:solidFill>
                <a:schemeClr val="tx1"/>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1600"/>
              <a:buFont typeface="Arial"/>
              <a:buNone/>
            </a:pPr>
            <a:endParaRPr sz="1850" b="1" i="0" u="none" strike="noStrike" cap="none" dirty="0">
              <a:solidFill>
                <a:srgbClr val="1155CC"/>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600"/>
              <a:buFont typeface="Arial"/>
              <a:buNone/>
            </a:pPr>
            <a:r>
              <a:rPr lang="en" sz="1850" b="1" i="0" u="none" strike="noStrike" cap="none" dirty="0">
                <a:solidFill>
                  <a:srgbClr val="1155CC"/>
                </a:solidFill>
                <a:latin typeface="Delius" panose="02000603000000000000" pitchFamily="2" charset="0"/>
                <a:ea typeface="Arial Rounded"/>
                <a:cs typeface="Arial Rounded"/>
                <a:sym typeface="Arial Rounded"/>
              </a:rPr>
              <a:t>1.30-3pm – Afternoon lessons</a:t>
            </a:r>
            <a:endParaRPr sz="185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1600"/>
              <a:buFont typeface="Arial"/>
              <a:buNone/>
            </a:pPr>
            <a:endParaRPr sz="1850" b="1" i="0" u="none" strike="noStrike" cap="none" dirty="0">
              <a:solidFill>
                <a:srgbClr val="1155CC"/>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600"/>
              <a:buFont typeface="Arial"/>
              <a:buNone/>
            </a:pPr>
            <a:r>
              <a:rPr lang="en" sz="1850" b="1" i="0" u="none" strike="noStrike" cap="none" dirty="0">
                <a:solidFill>
                  <a:schemeClr val="tx1"/>
                </a:solidFill>
                <a:latin typeface="Delius" panose="02000603000000000000" pitchFamily="2" charset="0"/>
                <a:ea typeface="Arial Rounded"/>
                <a:cs typeface="Arial Rounded"/>
                <a:sym typeface="Arial Rounded"/>
              </a:rPr>
              <a:t>3pm-  End of school (children collected from the front or if they have permission are able to walk home)</a:t>
            </a:r>
            <a:endParaRPr sz="1850" b="0" i="0" u="none" strike="noStrike" cap="none" dirty="0">
              <a:solidFill>
                <a:schemeClr val="tx1"/>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1000"/>
              <a:buFont typeface="Arial"/>
              <a:buNone/>
            </a:pPr>
            <a:endParaRPr sz="1850" b="1" i="0" u="none" strike="noStrike" cap="none" dirty="0">
              <a:solidFill>
                <a:srgbClr val="1155CC"/>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000"/>
              <a:buFont typeface="Arial"/>
              <a:buNone/>
            </a:pPr>
            <a:endParaRPr sz="1000" b="1" i="0" u="none" strike="noStrike" cap="none" dirty="0">
              <a:solidFill>
                <a:srgbClr val="000000"/>
              </a:solidFill>
              <a:latin typeface="Delius" panose="02000603000000000000" pitchFamily="2" charset="0"/>
              <a:ea typeface="Arial Rounded"/>
              <a:cs typeface="Arial Rounded"/>
              <a:sym typeface="Arial Rounded"/>
            </a:endParaRPr>
          </a:p>
        </p:txBody>
      </p:sp>
      <p:grpSp>
        <p:nvGrpSpPr>
          <p:cNvPr id="5" name="Group 4">
            <a:extLst>
              <a:ext uri="{FF2B5EF4-FFF2-40B4-BE49-F238E27FC236}">
                <a16:creationId xmlns:a16="http://schemas.microsoft.com/office/drawing/2014/main" id="{7EBE856C-F0F7-4800-8977-FF7A1AF44154}"/>
              </a:ext>
            </a:extLst>
          </p:cNvPr>
          <p:cNvGrpSpPr/>
          <p:nvPr/>
        </p:nvGrpSpPr>
        <p:grpSpPr>
          <a:xfrm>
            <a:off x="6403268" y="1450429"/>
            <a:ext cx="5231684" cy="3111062"/>
            <a:chOff x="3895725" y="229112"/>
            <a:chExt cx="3970048" cy="4323838"/>
          </a:xfrm>
        </p:grpSpPr>
        <p:sp>
          <p:nvSpPr>
            <p:cNvPr id="2" name="Rectangle 1">
              <a:extLst>
                <a:ext uri="{FF2B5EF4-FFF2-40B4-BE49-F238E27FC236}">
                  <a16:creationId xmlns:a16="http://schemas.microsoft.com/office/drawing/2014/main" id="{9254EE59-98B0-4ED5-A98A-1D7C20B1D841}"/>
                </a:ext>
              </a:extLst>
            </p:cNvPr>
            <p:cNvSpPr/>
            <p:nvPr/>
          </p:nvSpPr>
          <p:spPr>
            <a:xfrm>
              <a:off x="3895725" y="1514475"/>
              <a:ext cx="3970048" cy="3038475"/>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latin typeface="Delius" panose="02000603000000000000" pitchFamily="2" charset="0"/>
                </a:rPr>
                <a:t>It is essential that all children arrive as close to 8.30 as possible.</a:t>
              </a:r>
            </a:p>
            <a:p>
              <a:pPr algn="ctr"/>
              <a:endParaRPr lang="en-GB" sz="2000" dirty="0">
                <a:solidFill>
                  <a:schemeClr val="tx1"/>
                </a:solidFill>
                <a:latin typeface="Delius" panose="02000603000000000000" pitchFamily="2" charset="0"/>
              </a:endParaRPr>
            </a:p>
            <a:p>
              <a:pPr algn="ctr"/>
              <a:r>
                <a:rPr lang="en-GB" sz="2000" dirty="0">
                  <a:solidFill>
                    <a:schemeClr val="tx1"/>
                  </a:solidFill>
                  <a:latin typeface="Delius" panose="02000603000000000000" pitchFamily="2" charset="0"/>
                </a:rPr>
                <a:t>The morning work usually reinforces a key skill for SATs, because this time of day is when the children are the most calm, alert and focused.</a:t>
              </a:r>
            </a:p>
          </p:txBody>
        </p:sp>
        <p:cxnSp>
          <p:nvCxnSpPr>
            <p:cNvPr id="4" name="Straight Arrow Connector 3">
              <a:extLst>
                <a:ext uri="{FF2B5EF4-FFF2-40B4-BE49-F238E27FC236}">
                  <a16:creationId xmlns:a16="http://schemas.microsoft.com/office/drawing/2014/main" id="{8137D2BB-57D9-437F-AF06-BCC7A1DE13EA}"/>
                </a:ext>
              </a:extLst>
            </p:cNvPr>
            <p:cNvCxnSpPr>
              <a:cxnSpLocks/>
            </p:cNvCxnSpPr>
            <p:nvPr/>
          </p:nvCxnSpPr>
          <p:spPr>
            <a:xfrm flipH="1" flipV="1">
              <a:off x="5499745" y="229112"/>
              <a:ext cx="139549" cy="1285226"/>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g111cc2a29db_0_31"/>
          <p:cNvSpPr/>
          <p:nvPr/>
        </p:nvSpPr>
        <p:spPr>
          <a:xfrm>
            <a:off x="0" y="6290800"/>
            <a:ext cx="4863900" cy="567300"/>
          </a:xfrm>
          <a:prstGeom prst="rect">
            <a:avLst/>
          </a:prstGeom>
          <a:solidFill>
            <a:srgbClr val="1155CC"/>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33" name="Google Shape;133;g111cc2a29db_0_31"/>
          <p:cNvSpPr/>
          <p:nvPr/>
        </p:nvSpPr>
        <p:spPr>
          <a:xfrm>
            <a:off x="4864000" y="6280800"/>
            <a:ext cx="7328100" cy="577200"/>
          </a:xfrm>
          <a:prstGeom prst="rect">
            <a:avLst/>
          </a:prstGeom>
          <a:solidFill>
            <a:srgbClr val="FCE50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34" name="Google Shape;134;g111cc2a29db_0_31"/>
          <p:cNvSpPr txBox="1"/>
          <p:nvPr/>
        </p:nvSpPr>
        <p:spPr>
          <a:xfrm>
            <a:off x="101600" y="6271500"/>
            <a:ext cx="4422900" cy="5673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FFFFFF"/>
                </a:solidFill>
                <a:latin typeface="Cabin Condensed"/>
                <a:ea typeface="Cabin Condensed"/>
                <a:cs typeface="Cabin Condensed"/>
                <a:sym typeface="Cabin Condensed"/>
              </a:rPr>
              <a:t>ASHTON GATE PRIMARY SCHOOL</a:t>
            </a:r>
            <a:endParaRPr sz="1800" b="1" i="0" u="none" strike="noStrike" cap="none">
              <a:solidFill>
                <a:srgbClr val="FFFFFF"/>
              </a:solidFill>
              <a:latin typeface="Cabin Condensed"/>
              <a:ea typeface="Cabin Condensed"/>
              <a:cs typeface="Cabin Condensed"/>
              <a:sym typeface="Cabin Condensed"/>
            </a:endParaRPr>
          </a:p>
        </p:txBody>
      </p:sp>
      <p:sp>
        <p:nvSpPr>
          <p:cNvPr id="135" name="Google Shape;135;g111cc2a29db_0_31"/>
          <p:cNvSpPr/>
          <p:nvPr/>
        </p:nvSpPr>
        <p:spPr>
          <a:xfrm>
            <a:off x="6921100" y="5343350"/>
            <a:ext cx="2218500" cy="8337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37" name="Google Shape;137;g111cc2a29db_0_31"/>
          <p:cNvPicPr preferRelativeResize="0"/>
          <p:nvPr/>
        </p:nvPicPr>
        <p:blipFill rotWithShape="1">
          <a:blip r:embed="rId3">
            <a:alphaModFix/>
          </a:blip>
          <a:srcRect/>
          <a:stretch/>
        </p:blipFill>
        <p:spPr>
          <a:xfrm>
            <a:off x="10288631" y="398271"/>
            <a:ext cx="1600979" cy="1586659"/>
          </a:xfrm>
          <a:prstGeom prst="rect">
            <a:avLst/>
          </a:prstGeom>
          <a:noFill/>
          <a:ln>
            <a:noFill/>
          </a:ln>
        </p:spPr>
      </p:pic>
      <p:pic>
        <p:nvPicPr>
          <p:cNvPr id="138" name="Google Shape;138;g111cc2a29db_0_31"/>
          <p:cNvPicPr preferRelativeResize="0"/>
          <p:nvPr/>
        </p:nvPicPr>
        <p:blipFill rotWithShape="1">
          <a:blip r:embed="rId4">
            <a:alphaModFix/>
          </a:blip>
          <a:srcRect/>
          <a:stretch/>
        </p:blipFill>
        <p:spPr>
          <a:xfrm>
            <a:off x="4598067" y="2869908"/>
            <a:ext cx="2055188" cy="2890292"/>
          </a:xfrm>
          <a:prstGeom prst="rect">
            <a:avLst/>
          </a:prstGeom>
          <a:noFill/>
          <a:ln>
            <a:noFill/>
          </a:ln>
        </p:spPr>
      </p:pic>
      <p:pic>
        <p:nvPicPr>
          <p:cNvPr id="139" name="Google Shape;139;g111cc2a29db_0_31" descr="A stack of papers with text&#10;&#10;Description automatically generated"/>
          <p:cNvPicPr preferRelativeResize="0"/>
          <p:nvPr/>
        </p:nvPicPr>
        <p:blipFill rotWithShape="1">
          <a:blip r:embed="rId5">
            <a:alphaModFix/>
          </a:blip>
          <a:srcRect/>
          <a:stretch/>
        </p:blipFill>
        <p:spPr>
          <a:xfrm>
            <a:off x="162284" y="1564521"/>
            <a:ext cx="4034446" cy="3076688"/>
          </a:xfrm>
          <a:prstGeom prst="rect">
            <a:avLst/>
          </a:prstGeom>
          <a:noFill/>
          <a:ln>
            <a:noFill/>
          </a:ln>
        </p:spPr>
      </p:pic>
      <p:sp>
        <p:nvSpPr>
          <p:cNvPr id="140" name="Google Shape;140;g111cc2a29db_0_31"/>
          <p:cNvSpPr txBox="1"/>
          <p:nvPr/>
        </p:nvSpPr>
        <p:spPr>
          <a:xfrm>
            <a:off x="182269" y="4875880"/>
            <a:ext cx="3608648" cy="55395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500"/>
              <a:buFont typeface="Arial"/>
              <a:buNone/>
            </a:pPr>
            <a:r>
              <a:rPr lang="en" sz="1500" b="1" i="0" u="none" strike="noStrike" cap="none" dirty="0">
                <a:solidFill>
                  <a:srgbClr val="1155CC"/>
                </a:solidFill>
                <a:latin typeface="Arial Rounded"/>
                <a:ea typeface="Arial Rounded"/>
                <a:cs typeface="Arial Rounded"/>
                <a:sym typeface="Arial Rounded"/>
              </a:rPr>
              <a:t>Positive Relationships and Behaviour Policy is on the website.</a:t>
            </a:r>
            <a:endParaRPr sz="2000" b="1" i="0" u="none" strike="noStrike" cap="none" dirty="0">
              <a:solidFill>
                <a:srgbClr val="1155CC"/>
              </a:solidFill>
              <a:latin typeface="Arial Rounded"/>
              <a:ea typeface="Arial Rounded"/>
              <a:cs typeface="Arial Rounded"/>
              <a:sym typeface="Arial Rounded"/>
            </a:endParaRPr>
          </a:p>
        </p:txBody>
      </p:sp>
      <p:sp>
        <p:nvSpPr>
          <p:cNvPr id="141" name="Google Shape;141;g111cc2a29db_0_31"/>
          <p:cNvSpPr txBox="1"/>
          <p:nvPr/>
        </p:nvSpPr>
        <p:spPr>
          <a:xfrm>
            <a:off x="381686" y="301801"/>
            <a:ext cx="4997794"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400"/>
              <a:buFont typeface="Arial"/>
              <a:buNone/>
            </a:pPr>
            <a:r>
              <a:rPr lang="en" sz="3600" b="1" i="0" u="none" strike="noStrike" cap="none" dirty="0">
                <a:solidFill>
                  <a:srgbClr val="1155CC"/>
                </a:solidFill>
                <a:latin typeface="Delius" panose="02000603000000000000" pitchFamily="2" charset="0"/>
                <a:ea typeface="Arial Rounded"/>
                <a:cs typeface="Arial Rounded"/>
                <a:sym typeface="Arial Rounded"/>
              </a:rPr>
              <a:t>Ashton Gaters</a:t>
            </a:r>
            <a:endParaRPr sz="1100" b="1" i="0" u="none" strike="noStrike" cap="none" dirty="0">
              <a:solidFill>
                <a:srgbClr val="000000"/>
              </a:solidFill>
              <a:highlight>
                <a:srgbClr val="FFFF00"/>
              </a:highlight>
              <a:latin typeface="Delius" panose="02000603000000000000" pitchFamily="2" charset="0"/>
              <a:ea typeface="Arial Rounded"/>
              <a:cs typeface="Arial Rounded"/>
              <a:sym typeface="Arial Rounded"/>
            </a:endParaRPr>
          </a:p>
        </p:txBody>
      </p:sp>
      <p:pic>
        <p:nvPicPr>
          <p:cNvPr id="142" name="Google Shape;142;g111cc2a29db_0_31"/>
          <p:cNvPicPr preferRelativeResize="0"/>
          <p:nvPr/>
        </p:nvPicPr>
        <p:blipFill rotWithShape="1">
          <a:blip r:embed="rId6">
            <a:alphaModFix/>
          </a:blip>
          <a:srcRect/>
          <a:stretch/>
        </p:blipFill>
        <p:spPr>
          <a:xfrm>
            <a:off x="9518299" y="2789297"/>
            <a:ext cx="2445932" cy="3303747"/>
          </a:xfrm>
          <a:prstGeom prst="rect">
            <a:avLst/>
          </a:prstGeom>
          <a:noFill/>
          <a:ln>
            <a:noFill/>
          </a:ln>
        </p:spPr>
      </p:pic>
      <p:pic>
        <p:nvPicPr>
          <p:cNvPr id="143" name="Google Shape;143;g111cc2a29db_0_31"/>
          <p:cNvPicPr preferRelativeResize="0"/>
          <p:nvPr/>
        </p:nvPicPr>
        <p:blipFill rotWithShape="1">
          <a:blip r:embed="rId7">
            <a:alphaModFix/>
          </a:blip>
          <a:srcRect/>
          <a:stretch/>
        </p:blipFill>
        <p:spPr>
          <a:xfrm>
            <a:off x="7031954" y="3052352"/>
            <a:ext cx="2218500" cy="3040692"/>
          </a:xfrm>
          <a:prstGeom prst="rect">
            <a:avLst/>
          </a:prstGeom>
          <a:noFill/>
          <a:ln>
            <a:noFill/>
          </a:ln>
        </p:spPr>
      </p:pic>
      <p:sp>
        <p:nvSpPr>
          <p:cNvPr id="2" name="TextBox 1">
            <a:extLst>
              <a:ext uri="{FF2B5EF4-FFF2-40B4-BE49-F238E27FC236}">
                <a16:creationId xmlns:a16="http://schemas.microsoft.com/office/drawing/2014/main" id="{B0F30D66-4DA2-42BD-A36D-D833EB61407B}"/>
              </a:ext>
            </a:extLst>
          </p:cNvPr>
          <p:cNvSpPr txBox="1"/>
          <p:nvPr/>
        </p:nvSpPr>
        <p:spPr>
          <a:xfrm>
            <a:off x="5379480" y="755898"/>
            <a:ext cx="4680089" cy="1631216"/>
          </a:xfrm>
          <a:prstGeom prst="rect">
            <a:avLst/>
          </a:prstGeom>
          <a:noFill/>
        </p:spPr>
        <p:txBody>
          <a:bodyPr wrap="square" rtlCol="0">
            <a:spAutoFit/>
          </a:bodyPr>
          <a:lstStyle/>
          <a:p>
            <a:r>
              <a:rPr lang="en-GB" sz="2000" u="sng" dirty="0">
                <a:latin typeface="Delius" panose="02000603000000000000" pitchFamily="2" charset="0"/>
              </a:rPr>
              <a:t>Positive behaviour:</a:t>
            </a:r>
          </a:p>
          <a:p>
            <a:pPr marL="342900" indent="-342900">
              <a:buFont typeface="Arial" panose="020B0604020202020204" pitchFamily="34" charset="0"/>
              <a:buChar char="•"/>
            </a:pPr>
            <a:r>
              <a:rPr lang="en-GB" sz="2000" dirty="0">
                <a:latin typeface="Delius" panose="02000603000000000000" pitchFamily="2" charset="0"/>
              </a:rPr>
              <a:t>House points</a:t>
            </a:r>
          </a:p>
          <a:p>
            <a:pPr marL="342900" indent="-342900">
              <a:buFont typeface="Arial" panose="020B0604020202020204" pitchFamily="34" charset="0"/>
              <a:buChar char="•"/>
            </a:pPr>
            <a:r>
              <a:rPr lang="en-GB" sz="2000" dirty="0">
                <a:latin typeface="Delius" panose="02000603000000000000" pitchFamily="2" charset="0"/>
              </a:rPr>
              <a:t>Hot chocolate</a:t>
            </a:r>
          </a:p>
          <a:p>
            <a:pPr marL="342900" indent="-342900">
              <a:buFont typeface="Arial" panose="020B0604020202020204" pitchFamily="34" charset="0"/>
              <a:buChar char="•"/>
            </a:pPr>
            <a:r>
              <a:rPr lang="en-GB" sz="2000" dirty="0">
                <a:latin typeface="Delius" panose="02000603000000000000" pitchFamily="2" charset="0"/>
              </a:rPr>
              <a:t>Certificates (Ashton </a:t>
            </a:r>
            <a:r>
              <a:rPr lang="en-GB" sz="2000" dirty="0" err="1">
                <a:latin typeface="Delius" panose="02000603000000000000" pitchFamily="2" charset="0"/>
              </a:rPr>
              <a:t>Gater</a:t>
            </a:r>
            <a:r>
              <a:rPr lang="en-GB" sz="2000" dirty="0">
                <a:latin typeface="Delius" panose="02000603000000000000" pitchFamily="2" charset="0"/>
              </a:rPr>
              <a:t>, Learner of the Week or Game Changer)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7"/>
          <p:cNvSpPr/>
          <p:nvPr/>
        </p:nvSpPr>
        <p:spPr>
          <a:xfrm>
            <a:off x="0" y="6290800"/>
            <a:ext cx="4863900" cy="567300"/>
          </a:xfrm>
          <a:prstGeom prst="rect">
            <a:avLst/>
          </a:prstGeom>
          <a:solidFill>
            <a:srgbClr val="1155CC"/>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Delius" panose="02000603000000000000" pitchFamily="2" charset="0"/>
              <a:ea typeface="Calibri"/>
              <a:cs typeface="Calibri"/>
              <a:sym typeface="Calibri"/>
            </a:endParaRPr>
          </a:p>
        </p:txBody>
      </p:sp>
      <p:sp>
        <p:nvSpPr>
          <p:cNvPr id="151" name="Google Shape;151;p7"/>
          <p:cNvSpPr/>
          <p:nvPr/>
        </p:nvSpPr>
        <p:spPr>
          <a:xfrm>
            <a:off x="4864000" y="6280800"/>
            <a:ext cx="7328100" cy="577200"/>
          </a:xfrm>
          <a:prstGeom prst="rect">
            <a:avLst/>
          </a:prstGeom>
          <a:solidFill>
            <a:srgbClr val="FCE50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Delius" panose="02000603000000000000" pitchFamily="2" charset="0"/>
              <a:ea typeface="Calibri"/>
              <a:cs typeface="Calibri"/>
              <a:sym typeface="Calibri"/>
            </a:endParaRPr>
          </a:p>
        </p:txBody>
      </p:sp>
      <p:sp>
        <p:nvSpPr>
          <p:cNvPr id="152" name="Google Shape;152;p7"/>
          <p:cNvSpPr txBox="1"/>
          <p:nvPr/>
        </p:nvSpPr>
        <p:spPr>
          <a:xfrm>
            <a:off x="101600" y="6271500"/>
            <a:ext cx="4422900" cy="5673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FFFFFF"/>
                </a:solidFill>
                <a:latin typeface="Delius" panose="02000603000000000000" pitchFamily="2" charset="0"/>
                <a:ea typeface="Cabin Condensed"/>
                <a:cs typeface="Cabin Condensed"/>
                <a:sym typeface="Cabin Condensed"/>
              </a:rPr>
              <a:t>ASHTON GATE PRIMARY SCHOOL</a:t>
            </a:r>
            <a:endParaRPr sz="1800" b="1" i="0" u="none" strike="noStrike" cap="none">
              <a:solidFill>
                <a:srgbClr val="FFFFFF"/>
              </a:solidFill>
              <a:latin typeface="Delius" panose="02000603000000000000" pitchFamily="2" charset="0"/>
              <a:ea typeface="Cabin Condensed"/>
              <a:cs typeface="Cabin Condensed"/>
              <a:sym typeface="Cabin Condensed"/>
            </a:endParaRPr>
          </a:p>
        </p:txBody>
      </p:sp>
      <p:pic>
        <p:nvPicPr>
          <p:cNvPr id="154" name="Google Shape;154;p7"/>
          <p:cNvPicPr preferRelativeResize="0"/>
          <p:nvPr/>
        </p:nvPicPr>
        <p:blipFill rotWithShape="1">
          <a:blip r:embed="rId3">
            <a:alphaModFix/>
          </a:blip>
          <a:srcRect/>
          <a:stretch/>
        </p:blipFill>
        <p:spPr>
          <a:xfrm>
            <a:off x="4457701" y="6247677"/>
            <a:ext cx="662742" cy="643445"/>
          </a:xfrm>
          <a:prstGeom prst="rect">
            <a:avLst/>
          </a:prstGeom>
          <a:noFill/>
          <a:ln>
            <a:noFill/>
          </a:ln>
        </p:spPr>
      </p:pic>
      <p:pic>
        <p:nvPicPr>
          <p:cNvPr id="156" name="Google Shape;156;p7"/>
          <p:cNvPicPr preferRelativeResize="0"/>
          <p:nvPr/>
        </p:nvPicPr>
        <p:blipFill rotWithShape="1">
          <a:blip r:embed="rId4">
            <a:alphaModFix/>
          </a:blip>
          <a:srcRect/>
          <a:stretch/>
        </p:blipFill>
        <p:spPr>
          <a:xfrm>
            <a:off x="546538" y="1092634"/>
            <a:ext cx="3335778" cy="4555891"/>
          </a:xfrm>
          <a:prstGeom prst="rect">
            <a:avLst/>
          </a:prstGeom>
          <a:noFill/>
          <a:ln>
            <a:noFill/>
          </a:ln>
        </p:spPr>
      </p:pic>
      <p:sp>
        <p:nvSpPr>
          <p:cNvPr id="2" name="Rectangle 1">
            <a:extLst>
              <a:ext uri="{FF2B5EF4-FFF2-40B4-BE49-F238E27FC236}">
                <a16:creationId xmlns:a16="http://schemas.microsoft.com/office/drawing/2014/main" id="{F5FAC9BD-A600-41F8-8692-5B0C51CD6668}"/>
              </a:ext>
            </a:extLst>
          </p:cNvPr>
          <p:cNvSpPr/>
          <p:nvPr/>
        </p:nvSpPr>
        <p:spPr>
          <a:xfrm>
            <a:off x="4318947" y="1846957"/>
            <a:ext cx="3856269" cy="316408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u="sng" dirty="0">
                <a:latin typeface="Delius" panose="02000603000000000000" pitchFamily="2" charset="0"/>
              </a:rPr>
              <a:t>Behaviour Curriculum: </a:t>
            </a:r>
          </a:p>
          <a:p>
            <a:pPr algn="ctr"/>
            <a:endParaRPr lang="en-GB" sz="2800" u="sng" dirty="0">
              <a:latin typeface="Delius" panose="02000603000000000000" pitchFamily="2" charset="0"/>
            </a:endParaRPr>
          </a:p>
          <a:p>
            <a:pPr marL="457200" indent="-457200" algn="ctr">
              <a:buFont typeface="Arial" panose="020B0604020202020204" pitchFamily="34" charset="0"/>
              <a:buChar char="•"/>
            </a:pPr>
            <a:r>
              <a:rPr lang="en-GB" sz="2800" dirty="0">
                <a:latin typeface="Delius" panose="02000603000000000000" pitchFamily="2" charset="0"/>
              </a:rPr>
              <a:t>Wonderful walking</a:t>
            </a:r>
          </a:p>
          <a:p>
            <a:pPr marL="457200" indent="-457200" algn="ctr">
              <a:buFont typeface="Arial" panose="020B0604020202020204" pitchFamily="34" charset="0"/>
              <a:buChar char="•"/>
            </a:pPr>
            <a:r>
              <a:rPr lang="en-GB" sz="2800" dirty="0">
                <a:latin typeface="Delius" panose="02000603000000000000" pitchFamily="2" charset="0"/>
              </a:rPr>
              <a:t>Ready to Learn </a:t>
            </a:r>
          </a:p>
          <a:p>
            <a:pPr marL="457200" indent="-457200" algn="ctr">
              <a:buFont typeface="Arial" panose="020B0604020202020204" pitchFamily="34" charset="0"/>
              <a:buChar char="•"/>
            </a:pPr>
            <a:r>
              <a:rPr lang="en-GB" sz="2800" dirty="0">
                <a:latin typeface="Delius" panose="02000603000000000000" pitchFamily="2" charset="0"/>
              </a:rPr>
              <a:t>Manners Matter </a:t>
            </a:r>
          </a:p>
          <a:p>
            <a:pPr marL="457200" indent="-457200" algn="ctr">
              <a:buFont typeface="Arial" panose="020B0604020202020204" pitchFamily="34" charset="0"/>
              <a:buChar char="•"/>
            </a:pPr>
            <a:r>
              <a:rPr lang="en-GB" sz="2800" dirty="0">
                <a:latin typeface="Delius" panose="02000603000000000000" pitchFamily="2" charset="0"/>
              </a:rPr>
              <a:t>STAR Listening </a:t>
            </a:r>
          </a:p>
        </p:txBody>
      </p:sp>
      <p:sp>
        <p:nvSpPr>
          <p:cNvPr id="3" name="TextBox 2">
            <a:extLst>
              <a:ext uri="{FF2B5EF4-FFF2-40B4-BE49-F238E27FC236}">
                <a16:creationId xmlns:a16="http://schemas.microsoft.com/office/drawing/2014/main" id="{23C7AF0B-F528-4E5D-B8BA-32325170AAC9}"/>
              </a:ext>
            </a:extLst>
          </p:cNvPr>
          <p:cNvSpPr txBox="1"/>
          <p:nvPr/>
        </p:nvSpPr>
        <p:spPr>
          <a:xfrm>
            <a:off x="8800250" y="1712927"/>
            <a:ext cx="2881380" cy="3754874"/>
          </a:xfrm>
          <a:prstGeom prst="rect">
            <a:avLst/>
          </a:prstGeom>
          <a:noFill/>
        </p:spPr>
        <p:txBody>
          <a:bodyPr wrap="square" rtlCol="0">
            <a:spAutoFit/>
          </a:bodyPr>
          <a:lstStyle/>
          <a:p>
            <a:r>
              <a:rPr lang="en-GB" sz="2000" dirty="0">
                <a:latin typeface="Delius" panose="02000603000000000000" pitchFamily="2" charset="0"/>
              </a:rPr>
              <a:t>The senior leadership team can be contacted (as well as myself) regarding any behavioural concerns or incidences.</a:t>
            </a:r>
          </a:p>
          <a:p>
            <a:endParaRPr lang="en-GB" sz="1800" dirty="0">
              <a:latin typeface="Delius" panose="02000603000000000000" pitchFamily="2" charset="0"/>
            </a:endParaRPr>
          </a:p>
          <a:p>
            <a:r>
              <a:rPr lang="en-GB" sz="2000" dirty="0">
                <a:latin typeface="Delius" panose="02000603000000000000" pitchFamily="2" charset="0"/>
              </a:rPr>
              <a:t>Mr Alex Hawkins is the Designated Safeguarding Lead and is in charge of the behaviour curriculum.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g37c2c208772_0_1"/>
          <p:cNvSpPr/>
          <p:nvPr/>
        </p:nvSpPr>
        <p:spPr>
          <a:xfrm>
            <a:off x="0" y="6290800"/>
            <a:ext cx="4863900" cy="567300"/>
          </a:xfrm>
          <a:prstGeom prst="rect">
            <a:avLst/>
          </a:prstGeom>
          <a:solidFill>
            <a:srgbClr val="1155CC"/>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Delius" panose="02000603000000000000" pitchFamily="2" charset="0"/>
              <a:ea typeface="Calibri"/>
              <a:cs typeface="Calibri"/>
              <a:sym typeface="Calibri"/>
            </a:endParaRPr>
          </a:p>
        </p:txBody>
      </p:sp>
      <p:sp>
        <p:nvSpPr>
          <p:cNvPr id="164" name="Google Shape;164;g37c2c208772_0_1"/>
          <p:cNvSpPr/>
          <p:nvPr/>
        </p:nvSpPr>
        <p:spPr>
          <a:xfrm>
            <a:off x="4864000" y="6280800"/>
            <a:ext cx="7328100" cy="577200"/>
          </a:xfrm>
          <a:prstGeom prst="rect">
            <a:avLst/>
          </a:prstGeom>
          <a:solidFill>
            <a:srgbClr val="FCE50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Delius" panose="02000603000000000000" pitchFamily="2" charset="0"/>
              <a:ea typeface="Calibri"/>
              <a:cs typeface="Calibri"/>
              <a:sym typeface="Calibri"/>
            </a:endParaRPr>
          </a:p>
        </p:txBody>
      </p:sp>
      <p:sp>
        <p:nvSpPr>
          <p:cNvPr id="165" name="Google Shape;165;g37c2c208772_0_1"/>
          <p:cNvSpPr txBox="1"/>
          <p:nvPr/>
        </p:nvSpPr>
        <p:spPr>
          <a:xfrm>
            <a:off x="101600" y="6271500"/>
            <a:ext cx="4422900" cy="5673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FFFFFF"/>
                </a:solidFill>
                <a:latin typeface="Delius" panose="02000603000000000000" pitchFamily="2" charset="0"/>
                <a:ea typeface="Cabin Condensed"/>
                <a:cs typeface="Cabin Condensed"/>
                <a:sym typeface="Cabin Condensed"/>
              </a:rPr>
              <a:t>ASHTON GATE PRIMARY SCHOOL</a:t>
            </a:r>
            <a:endParaRPr sz="1800" b="1" i="0" u="none" strike="noStrike" cap="none">
              <a:solidFill>
                <a:srgbClr val="FFFFFF"/>
              </a:solidFill>
              <a:latin typeface="Delius" panose="02000603000000000000" pitchFamily="2" charset="0"/>
              <a:ea typeface="Cabin Condensed"/>
              <a:cs typeface="Cabin Condensed"/>
              <a:sym typeface="Cabin Condensed"/>
            </a:endParaRPr>
          </a:p>
        </p:txBody>
      </p:sp>
      <p:pic>
        <p:nvPicPr>
          <p:cNvPr id="167" name="Google Shape;167;g37c2c208772_0_1"/>
          <p:cNvPicPr preferRelativeResize="0"/>
          <p:nvPr/>
        </p:nvPicPr>
        <p:blipFill rotWithShape="1">
          <a:blip r:embed="rId3">
            <a:alphaModFix/>
          </a:blip>
          <a:srcRect/>
          <a:stretch/>
        </p:blipFill>
        <p:spPr>
          <a:xfrm>
            <a:off x="4457701" y="6247677"/>
            <a:ext cx="662742" cy="643445"/>
          </a:xfrm>
          <a:prstGeom prst="rect">
            <a:avLst/>
          </a:prstGeom>
          <a:noFill/>
          <a:ln>
            <a:noFill/>
          </a:ln>
        </p:spPr>
      </p:pic>
      <p:sp>
        <p:nvSpPr>
          <p:cNvPr id="168" name="Google Shape;168;g37c2c208772_0_1"/>
          <p:cNvSpPr txBox="1"/>
          <p:nvPr/>
        </p:nvSpPr>
        <p:spPr>
          <a:xfrm>
            <a:off x="213797" y="227172"/>
            <a:ext cx="6974400" cy="554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 sz="3000" b="1" i="0" u="sng" strike="noStrike" cap="none" dirty="0">
                <a:solidFill>
                  <a:schemeClr val="accent5"/>
                </a:solidFill>
                <a:latin typeface="Delius" panose="02000603000000000000" pitchFamily="2" charset="0"/>
                <a:ea typeface="Arial Rounded"/>
                <a:cs typeface="Arial Rounded"/>
                <a:sym typeface="Arial Rounded"/>
              </a:rPr>
              <a:t>Homework and spelling</a:t>
            </a:r>
            <a:endParaRPr sz="1400" b="0" i="0" u="sng" strike="noStrike" cap="none" dirty="0">
              <a:solidFill>
                <a:schemeClr val="accent5"/>
              </a:solidFill>
              <a:latin typeface="Delius" panose="02000603000000000000" pitchFamily="2" charset="0"/>
              <a:sym typeface="Arial"/>
            </a:endParaRPr>
          </a:p>
        </p:txBody>
      </p:sp>
      <p:sp>
        <p:nvSpPr>
          <p:cNvPr id="170" name="Google Shape;170;g37c2c208772_0_1"/>
          <p:cNvSpPr txBox="1"/>
          <p:nvPr/>
        </p:nvSpPr>
        <p:spPr>
          <a:xfrm>
            <a:off x="270132" y="4168368"/>
            <a:ext cx="9700621" cy="1635692"/>
          </a:xfrm>
          <a:prstGeom prst="rect">
            <a:avLst/>
          </a:prstGeom>
          <a:noFill/>
          <a:ln>
            <a:noFill/>
          </a:ln>
        </p:spPr>
        <p:txBody>
          <a:bodyPr spcFirstLastPara="1" wrap="square" lIns="91425" tIns="91425" rIns="91425" bIns="91425" anchor="ctr" anchorCtr="0">
            <a:noAutofit/>
          </a:bodyPr>
          <a:lstStyle/>
          <a:p>
            <a:pPr marL="0" marR="0" lvl="0" indent="0" algn="l" rtl="0">
              <a:lnSpc>
                <a:spcPct val="115000"/>
              </a:lnSpc>
              <a:spcBef>
                <a:spcPts val="1000"/>
              </a:spcBef>
              <a:spcAft>
                <a:spcPts val="1000"/>
              </a:spcAft>
              <a:buClr>
                <a:srgbClr val="000000"/>
              </a:buClr>
              <a:buSzPts val="1600"/>
              <a:buFont typeface="Arial"/>
              <a:buNone/>
            </a:pPr>
            <a:r>
              <a:rPr lang="en" sz="2000" dirty="0">
                <a:latin typeface="Delius" panose="02000603000000000000" pitchFamily="2" charset="0"/>
                <a:ea typeface="Calibri"/>
                <a:cs typeface="Calibri"/>
                <a:sym typeface="Calibri"/>
              </a:rPr>
              <a:t>From term 2, y</a:t>
            </a:r>
            <a:r>
              <a:rPr lang="en" sz="2000" b="0" i="0" u="none" strike="noStrike" cap="none" dirty="0">
                <a:solidFill>
                  <a:srgbClr val="000000"/>
                </a:solidFill>
                <a:latin typeface="Delius" panose="02000603000000000000" pitchFamily="2" charset="0"/>
                <a:ea typeface="Calibri"/>
                <a:cs typeface="Calibri"/>
                <a:sym typeface="Calibri"/>
              </a:rPr>
              <a:t>our child will bring home 2 CGP textbooks - 1 arithmetic and 1 grammar. We will set specific pages linked to what we have been learning in class. </a:t>
            </a:r>
          </a:p>
          <a:p>
            <a:pPr marL="0" marR="0" lvl="0" indent="0" algn="l" rtl="0">
              <a:lnSpc>
                <a:spcPct val="115000"/>
              </a:lnSpc>
              <a:spcBef>
                <a:spcPts val="1000"/>
              </a:spcBef>
              <a:spcAft>
                <a:spcPts val="1000"/>
              </a:spcAft>
              <a:buClr>
                <a:srgbClr val="000000"/>
              </a:buClr>
              <a:buSzPts val="1600"/>
              <a:buFont typeface="Arial"/>
              <a:buNone/>
            </a:pPr>
            <a:r>
              <a:rPr lang="en" sz="2000" b="0" i="0" u="none" strike="noStrike" cap="none" dirty="0">
                <a:solidFill>
                  <a:srgbClr val="000000"/>
                </a:solidFill>
                <a:latin typeface="Delius" panose="02000603000000000000" pitchFamily="2" charset="0"/>
                <a:ea typeface="Calibri"/>
                <a:cs typeface="Calibri"/>
                <a:sym typeface="Calibri"/>
              </a:rPr>
              <a:t>Next term we will also have a homework project linked to our history unit on WW1 - more details to follow!</a:t>
            </a:r>
            <a:endParaRPr sz="1600" b="0" i="0" u="none" strike="noStrike" cap="none" dirty="0">
              <a:solidFill>
                <a:srgbClr val="000000"/>
              </a:solidFill>
              <a:latin typeface="Delius" panose="02000603000000000000" pitchFamily="2" charset="0"/>
              <a:ea typeface="Calibri"/>
              <a:cs typeface="Calibri"/>
              <a:sym typeface="Calibri"/>
            </a:endParaRPr>
          </a:p>
        </p:txBody>
      </p:sp>
      <p:pic>
        <p:nvPicPr>
          <p:cNvPr id="3" name="Picture 2">
            <a:extLst>
              <a:ext uri="{FF2B5EF4-FFF2-40B4-BE49-F238E27FC236}">
                <a16:creationId xmlns:a16="http://schemas.microsoft.com/office/drawing/2014/main" id="{B5C00093-186C-4C84-9B2B-1CE1260B1F34}"/>
              </a:ext>
            </a:extLst>
          </p:cNvPr>
          <p:cNvPicPr>
            <a:picLocks noChangeAspect="1"/>
          </p:cNvPicPr>
          <p:nvPr/>
        </p:nvPicPr>
        <p:blipFill>
          <a:blip r:embed="rId4"/>
          <a:stretch>
            <a:fillRect/>
          </a:stretch>
        </p:blipFill>
        <p:spPr>
          <a:xfrm>
            <a:off x="10099703" y="3695602"/>
            <a:ext cx="1714588" cy="2521080"/>
          </a:xfrm>
          <a:prstGeom prst="rect">
            <a:avLst/>
          </a:prstGeom>
          <a:ln>
            <a:noFill/>
          </a:ln>
          <a:effectLst>
            <a:outerShdw blurRad="292100" dist="139700" dir="2700000" algn="tl" rotWithShape="0">
              <a:srgbClr val="333333">
                <a:alpha val="65000"/>
              </a:srgbClr>
            </a:outerShdw>
          </a:effectLst>
        </p:spPr>
      </p:pic>
      <p:sp>
        <p:nvSpPr>
          <p:cNvPr id="13" name="TextBox 12">
            <a:extLst>
              <a:ext uri="{FF2B5EF4-FFF2-40B4-BE49-F238E27FC236}">
                <a16:creationId xmlns:a16="http://schemas.microsoft.com/office/drawing/2014/main" id="{5B91F218-B5F5-4E7D-882C-AF89CF8912EF}"/>
              </a:ext>
            </a:extLst>
          </p:cNvPr>
          <p:cNvSpPr txBox="1"/>
          <p:nvPr/>
        </p:nvSpPr>
        <p:spPr>
          <a:xfrm>
            <a:off x="349292" y="964690"/>
            <a:ext cx="10803850" cy="914994"/>
          </a:xfrm>
          <a:prstGeom prst="rect">
            <a:avLst/>
          </a:prstGeom>
          <a:noFill/>
        </p:spPr>
        <p:txBody>
          <a:bodyPr wrap="square">
            <a:spAutoFit/>
          </a:bodyPr>
          <a:lstStyle/>
          <a:p>
            <a:pPr marL="0" marR="0" lvl="0" indent="0" algn="l" rtl="0">
              <a:lnSpc>
                <a:spcPct val="115000"/>
              </a:lnSpc>
              <a:spcBef>
                <a:spcPts val="1000"/>
              </a:spcBef>
              <a:spcAft>
                <a:spcPts val="1000"/>
              </a:spcAft>
              <a:buClr>
                <a:srgbClr val="000000"/>
              </a:buClr>
              <a:buSzPts val="1600"/>
              <a:buFont typeface="Arial"/>
              <a:buNone/>
            </a:pPr>
            <a:r>
              <a:rPr lang="en" sz="2400" b="0" i="0" u="none" strike="noStrike" cap="none" dirty="0">
                <a:solidFill>
                  <a:srgbClr val="000000"/>
                </a:solidFill>
                <a:latin typeface="Delius" panose="02000603000000000000" pitchFamily="2" charset="0"/>
                <a:ea typeface="Calibri"/>
                <a:cs typeface="Calibri"/>
                <a:sym typeface="Calibri"/>
              </a:rPr>
              <a:t>Homework will be set generally on </a:t>
            </a:r>
            <a:r>
              <a:rPr lang="en" sz="2400" b="1" i="0" u="none" strike="noStrike" cap="none" dirty="0">
                <a:solidFill>
                  <a:srgbClr val="000000"/>
                </a:solidFill>
                <a:latin typeface="Delius" panose="02000603000000000000" pitchFamily="2" charset="0"/>
                <a:ea typeface="Calibri"/>
                <a:cs typeface="Calibri"/>
                <a:sym typeface="Calibri"/>
              </a:rPr>
              <a:t>Fridays</a:t>
            </a:r>
            <a:r>
              <a:rPr lang="en" sz="2400" b="0" i="0" u="none" strike="noStrike" cap="none" dirty="0">
                <a:solidFill>
                  <a:srgbClr val="000000"/>
                </a:solidFill>
                <a:latin typeface="Delius" panose="02000603000000000000" pitchFamily="2" charset="0"/>
                <a:ea typeface="Calibri"/>
                <a:cs typeface="Calibri"/>
                <a:sym typeface="Calibri"/>
              </a:rPr>
              <a:t> and should be returned by the following </a:t>
            </a:r>
            <a:r>
              <a:rPr lang="en" sz="2400" b="1" i="0" u="none" strike="noStrike" cap="none" dirty="0">
                <a:solidFill>
                  <a:srgbClr val="000000"/>
                </a:solidFill>
                <a:latin typeface="Delius" panose="02000603000000000000" pitchFamily="2" charset="0"/>
                <a:ea typeface="Calibri"/>
                <a:cs typeface="Calibri"/>
                <a:sym typeface="Calibri"/>
              </a:rPr>
              <a:t>Wednesday</a:t>
            </a:r>
            <a:r>
              <a:rPr lang="en" sz="2400" dirty="0">
                <a:latin typeface="Delius" panose="02000603000000000000" pitchFamily="2" charset="0"/>
                <a:ea typeface="Calibri"/>
                <a:cs typeface="Calibri"/>
                <a:sym typeface="Calibri"/>
              </a:rPr>
              <a:t>, to be discussed in class before the next week’s is set.</a:t>
            </a:r>
          </a:p>
        </p:txBody>
      </p:sp>
      <p:sp>
        <p:nvSpPr>
          <p:cNvPr id="15" name="TextBox 14">
            <a:extLst>
              <a:ext uri="{FF2B5EF4-FFF2-40B4-BE49-F238E27FC236}">
                <a16:creationId xmlns:a16="http://schemas.microsoft.com/office/drawing/2014/main" id="{5158069A-0CB7-49C2-9A92-0C343899FFAF}"/>
              </a:ext>
            </a:extLst>
          </p:cNvPr>
          <p:cNvSpPr txBox="1"/>
          <p:nvPr/>
        </p:nvSpPr>
        <p:spPr>
          <a:xfrm>
            <a:off x="349292" y="2192518"/>
            <a:ext cx="11205038" cy="1484189"/>
          </a:xfrm>
          <a:prstGeom prst="rect">
            <a:avLst/>
          </a:prstGeom>
          <a:noFill/>
        </p:spPr>
        <p:txBody>
          <a:bodyPr wrap="square">
            <a:spAutoFit/>
          </a:bodyPr>
          <a:lstStyle/>
          <a:p>
            <a:pPr marL="0" marR="0" lvl="0" indent="0" algn="l" rtl="0">
              <a:lnSpc>
                <a:spcPct val="115000"/>
              </a:lnSpc>
              <a:spcBef>
                <a:spcPts val="1000"/>
              </a:spcBef>
              <a:spcAft>
                <a:spcPts val="1000"/>
              </a:spcAft>
              <a:buClr>
                <a:srgbClr val="000000"/>
              </a:buClr>
              <a:buSzPts val="1600"/>
              <a:buFont typeface="Arial"/>
              <a:buNone/>
            </a:pPr>
            <a:r>
              <a:rPr lang="en-GB" sz="2000" dirty="0">
                <a:latin typeface="Delius" panose="02000603000000000000" pitchFamily="2" charset="0"/>
                <a:ea typeface="Calibri"/>
                <a:cs typeface="Calibri"/>
                <a:sym typeface="Calibri"/>
              </a:rPr>
              <a:t>There are no official weekly spelling tests, but we have put together a list of </a:t>
            </a:r>
            <a:r>
              <a:rPr lang="en-GB" sz="2000" b="1" dirty="0">
                <a:latin typeface="Delius" panose="02000603000000000000" pitchFamily="2" charset="0"/>
                <a:ea typeface="Calibri"/>
                <a:cs typeface="Calibri"/>
                <a:sym typeface="Calibri"/>
              </a:rPr>
              <a:t>suggested words </a:t>
            </a:r>
            <a:r>
              <a:rPr lang="en-GB" sz="2000" dirty="0">
                <a:latin typeface="Delius" panose="02000603000000000000" pitchFamily="2" charset="0"/>
                <a:ea typeface="Calibri"/>
                <a:cs typeface="Calibri"/>
                <a:sym typeface="Calibri"/>
              </a:rPr>
              <a:t>that follow the spelling concepts being taught in class, which would be helpful for your child to practice at home. </a:t>
            </a:r>
            <a:r>
              <a:rPr lang="en-GB" sz="2000" b="0" i="0" u="none" strike="noStrike" cap="none" dirty="0">
                <a:solidFill>
                  <a:srgbClr val="000000"/>
                </a:solidFill>
                <a:latin typeface="Delius" panose="02000603000000000000" pitchFamily="2" charset="0"/>
                <a:ea typeface="Calibri"/>
                <a:cs typeface="Calibri"/>
                <a:sym typeface="Calibri"/>
              </a:rPr>
              <a:t>(The concepts/patterns we are teaching are the patterns which are likely to come up in a SATs spelling test).</a:t>
            </a:r>
            <a:endParaRPr lang="en-GB" sz="2000" dirty="0"/>
          </a:p>
        </p:txBody>
      </p:sp>
      <p:sp>
        <p:nvSpPr>
          <p:cNvPr id="6" name="TextBox 5">
            <a:extLst>
              <a:ext uri="{FF2B5EF4-FFF2-40B4-BE49-F238E27FC236}">
                <a16:creationId xmlns:a16="http://schemas.microsoft.com/office/drawing/2014/main" id="{BFF4E3CD-D026-494F-989F-0A59C43C3644}"/>
              </a:ext>
            </a:extLst>
          </p:cNvPr>
          <p:cNvSpPr txBox="1"/>
          <p:nvPr/>
        </p:nvSpPr>
        <p:spPr>
          <a:xfrm>
            <a:off x="8944304" y="337856"/>
            <a:ext cx="2711669" cy="307777"/>
          </a:xfrm>
          <a:prstGeom prst="rect">
            <a:avLst/>
          </a:prstGeom>
          <a:solidFill>
            <a:schemeClr val="accent2">
              <a:lumMod val="40000"/>
              <a:lumOff val="60000"/>
            </a:schemeClr>
          </a:solidFill>
        </p:spPr>
        <p:txBody>
          <a:bodyPr wrap="square" rtlCol="0">
            <a:spAutoFit/>
          </a:bodyPr>
          <a:lstStyle/>
          <a:p>
            <a:r>
              <a:rPr lang="en-GB" dirty="0">
                <a:latin typeface="Delius" panose="02000603000000000000" pitchFamily="2" charset="0"/>
              </a:rPr>
              <a:t>Check the website for details!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g37c2c208772_0_31"/>
          <p:cNvSpPr/>
          <p:nvPr/>
        </p:nvSpPr>
        <p:spPr>
          <a:xfrm>
            <a:off x="0" y="6290800"/>
            <a:ext cx="4863900" cy="567300"/>
          </a:xfrm>
          <a:prstGeom prst="rect">
            <a:avLst/>
          </a:prstGeom>
          <a:solidFill>
            <a:srgbClr val="1155CC"/>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76" name="Google Shape;176;g37c2c208772_0_31"/>
          <p:cNvSpPr/>
          <p:nvPr/>
        </p:nvSpPr>
        <p:spPr>
          <a:xfrm>
            <a:off x="4864000" y="6280800"/>
            <a:ext cx="7328100" cy="577200"/>
          </a:xfrm>
          <a:prstGeom prst="rect">
            <a:avLst/>
          </a:prstGeom>
          <a:solidFill>
            <a:srgbClr val="FCE50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77" name="Google Shape;177;g37c2c208772_0_31"/>
          <p:cNvSpPr txBox="1"/>
          <p:nvPr/>
        </p:nvSpPr>
        <p:spPr>
          <a:xfrm>
            <a:off x="101600" y="6271500"/>
            <a:ext cx="4422900" cy="5673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FFFFFF"/>
                </a:solidFill>
                <a:latin typeface="Cabin Condensed"/>
                <a:ea typeface="Cabin Condensed"/>
                <a:cs typeface="Cabin Condensed"/>
                <a:sym typeface="Cabin Condensed"/>
              </a:rPr>
              <a:t>ASHTON GATE PRIMARY SCHOOL</a:t>
            </a:r>
            <a:endParaRPr sz="1800" b="1" i="0" u="none" strike="noStrike" cap="none">
              <a:solidFill>
                <a:srgbClr val="FFFFFF"/>
              </a:solidFill>
              <a:latin typeface="Cabin Condensed"/>
              <a:ea typeface="Cabin Condensed"/>
              <a:cs typeface="Cabin Condensed"/>
              <a:sym typeface="Cabin Condensed"/>
            </a:endParaRPr>
          </a:p>
        </p:txBody>
      </p:sp>
      <p:sp>
        <p:nvSpPr>
          <p:cNvPr id="178" name="Google Shape;178;g37c2c208772_0_31"/>
          <p:cNvSpPr/>
          <p:nvPr/>
        </p:nvSpPr>
        <p:spPr>
          <a:xfrm>
            <a:off x="6921100" y="5343350"/>
            <a:ext cx="2218500" cy="8337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79" name="Google Shape;179;g37c2c208772_0_31"/>
          <p:cNvPicPr preferRelativeResize="0"/>
          <p:nvPr/>
        </p:nvPicPr>
        <p:blipFill rotWithShape="1">
          <a:blip r:embed="rId3">
            <a:alphaModFix/>
          </a:blip>
          <a:srcRect/>
          <a:stretch/>
        </p:blipFill>
        <p:spPr>
          <a:xfrm>
            <a:off x="4457701" y="6247677"/>
            <a:ext cx="662742" cy="643445"/>
          </a:xfrm>
          <a:prstGeom prst="rect">
            <a:avLst/>
          </a:prstGeom>
          <a:noFill/>
          <a:ln>
            <a:noFill/>
          </a:ln>
        </p:spPr>
      </p:pic>
      <p:sp>
        <p:nvSpPr>
          <p:cNvPr id="180" name="Google Shape;180;g37c2c208772_0_31"/>
          <p:cNvSpPr txBox="1"/>
          <p:nvPr/>
        </p:nvSpPr>
        <p:spPr>
          <a:xfrm>
            <a:off x="405200" y="354619"/>
            <a:ext cx="6974400" cy="554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 sz="3000" b="1" i="0" u="sng" strike="noStrike" cap="none" dirty="0">
                <a:solidFill>
                  <a:srgbClr val="000000"/>
                </a:solidFill>
                <a:latin typeface="Delius" panose="02000603000000000000" pitchFamily="2" charset="0"/>
                <a:ea typeface="Arial Rounded"/>
                <a:cs typeface="Arial Rounded"/>
                <a:sym typeface="Arial Rounded"/>
              </a:rPr>
              <a:t>Other home learning</a:t>
            </a:r>
            <a:endParaRPr sz="1400" b="0" i="0" u="sng" strike="noStrike" cap="none" dirty="0">
              <a:solidFill>
                <a:srgbClr val="000000"/>
              </a:solidFill>
              <a:latin typeface="Delius" panose="02000603000000000000" pitchFamily="2" charset="0"/>
              <a:sym typeface="Arial"/>
            </a:endParaRPr>
          </a:p>
        </p:txBody>
      </p:sp>
      <p:sp>
        <p:nvSpPr>
          <p:cNvPr id="181" name="Google Shape;181;g37c2c208772_0_31"/>
          <p:cNvSpPr txBox="1"/>
          <p:nvPr/>
        </p:nvSpPr>
        <p:spPr>
          <a:xfrm>
            <a:off x="2839575" y="420275"/>
            <a:ext cx="4077000" cy="567300"/>
          </a:xfrm>
          <a:prstGeom prst="rect">
            <a:avLst/>
          </a:prstGeom>
          <a:noFill/>
          <a:ln>
            <a:noFill/>
          </a:ln>
        </p:spPr>
        <p:txBody>
          <a:bodyPr spcFirstLastPara="1" wrap="square" lIns="91425" tIns="91425" rIns="91425" bIns="91425" anchor="ctr" anchorCtr="0">
            <a:noAutofit/>
          </a:bodyPr>
          <a:lstStyle/>
          <a:p>
            <a:pPr marL="0" marR="0" lvl="0" indent="0" algn="ctr" rtl="0">
              <a:lnSpc>
                <a:spcPct val="115000"/>
              </a:lnSpc>
              <a:spcBef>
                <a:spcPts val="0"/>
              </a:spcBef>
              <a:spcAft>
                <a:spcPts val="0"/>
              </a:spcAft>
              <a:buClr>
                <a:srgbClr val="000000"/>
              </a:buClr>
              <a:buSzPts val="1600"/>
              <a:buFont typeface="Arial"/>
              <a:buNone/>
            </a:pPr>
            <a:r>
              <a:rPr lang="en" sz="1600" b="1" i="0" u="sng" strike="noStrike" cap="none">
                <a:solidFill>
                  <a:srgbClr val="000000"/>
                </a:solidFill>
                <a:latin typeface="Calibri"/>
                <a:ea typeface="Calibri"/>
                <a:cs typeface="Calibri"/>
                <a:sym typeface="Calibri"/>
              </a:rPr>
              <a:t>   </a:t>
            </a:r>
            <a:endParaRPr sz="1600" b="1" i="0" u="sng" strike="noStrike" cap="none">
              <a:solidFill>
                <a:srgbClr val="000000"/>
              </a:solidFill>
              <a:latin typeface="Calibri"/>
              <a:ea typeface="Calibri"/>
              <a:cs typeface="Calibri"/>
              <a:sym typeface="Calibri"/>
            </a:endParaRPr>
          </a:p>
          <a:p>
            <a:pPr marL="0" marR="0" lvl="0" indent="0" algn="ctr" rtl="0">
              <a:lnSpc>
                <a:spcPct val="115000"/>
              </a:lnSpc>
              <a:spcBef>
                <a:spcPts val="1000"/>
              </a:spcBef>
              <a:spcAft>
                <a:spcPts val="1000"/>
              </a:spcAft>
              <a:buClr>
                <a:srgbClr val="000000"/>
              </a:buClr>
              <a:buSzPts val="1300"/>
              <a:buFont typeface="Arial"/>
              <a:buNone/>
            </a:pPr>
            <a:endParaRPr sz="1300" b="0" i="0" u="none" strike="noStrike" cap="none">
              <a:solidFill>
                <a:srgbClr val="000000"/>
              </a:solidFill>
              <a:latin typeface="Calibri"/>
              <a:ea typeface="Calibri"/>
              <a:cs typeface="Calibri"/>
              <a:sym typeface="Calibri"/>
            </a:endParaRPr>
          </a:p>
        </p:txBody>
      </p:sp>
      <p:sp>
        <p:nvSpPr>
          <p:cNvPr id="182" name="Google Shape;182;g37c2c208772_0_31"/>
          <p:cNvSpPr txBox="1"/>
          <p:nvPr/>
        </p:nvSpPr>
        <p:spPr>
          <a:xfrm>
            <a:off x="405200" y="1605999"/>
            <a:ext cx="11177200" cy="2214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sz="2800" b="0" i="0" u="none" strike="noStrike" cap="none" dirty="0">
                <a:solidFill>
                  <a:schemeClr val="dk1"/>
                </a:solidFill>
                <a:latin typeface="Delius" panose="02000603000000000000" pitchFamily="2" charset="0"/>
                <a:ea typeface="Calibri"/>
                <a:cs typeface="Calibri"/>
                <a:sym typeface="Calibri"/>
              </a:rPr>
              <a:t>Please encourage your child to </a:t>
            </a:r>
            <a:r>
              <a:rPr lang="en-GB" sz="2800" b="1" i="0" u="none" strike="noStrike" cap="none" dirty="0">
                <a:solidFill>
                  <a:schemeClr val="dk1"/>
                </a:solidFill>
                <a:latin typeface="Delius" panose="02000603000000000000" pitchFamily="2" charset="0"/>
                <a:ea typeface="Calibri"/>
                <a:cs typeface="Calibri"/>
                <a:sym typeface="Calibri"/>
              </a:rPr>
              <a:t>read</a:t>
            </a:r>
            <a:r>
              <a:rPr lang="en-GB" sz="2800" b="0" i="0" u="none" strike="noStrike" cap="none" dirty="0">
                <a:solidFill>
                  <a:schemeClr val="dk1"/>
                </a:solidFill>
                <a:latin typeface="Delius" panose="02000603000000000000" pitchFamily="2" charset="0"/>
                <a:ea typeface="Calibri"/>
                <a:cs typeface="Calibri"/>
                <a:sym typeface="Calibri"/>
              </a:rPr>
              <a:t> regularly.</a:t>
            </a:r>
          </a:p>
          <a:p>
            <a:pPr marL="0" marR="0" lvl="0" indent="0" algn="l" rtl="0">
              <a:lnSpc>
                <a:spcPct val="100000"/>
              </a:lnSpc>
              <a:spcBef>
                <a:spcPts val="0"/>
              </a:spcBef>
              <a:spcAft>
                <a:spcPts val="0"/>
              </a:spcAft>
              <a:buClr>
                <a:srgbClr val="000000"/>
              </a:buClr>
              <a:buSzPts val="2800"/>
              <a:buFont typeface="Arial"/>
              <a:buNone/>
            </a:pPr>
            <a:endParaRPr lang="en-GB" sz="2400" b="0" i="0" u="none" strike="noStrike" cap="none" dirty="0">
              <a:solidFill>
                <a:schemeClr val="dk1"/>
              </a:solidFill>
              <a:latin typeface="Delius" panose="02000603000000000000" pitchFamily="2" charset="0"/>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GB" sz="2800" dirty="0">
                <a:solidFill>
                  <a:schemeClr val="dk1"/>
                </a:solidFill>
                <a:latin typeface="Delius" panose="02000603000000000000" pitchFamily="2" charset="0"/>
                <a:ea typeface="Calibri"/>
                <a:cs typeface="Calibri"/>
                <a:sym typeface="Calibri"/>
              </a:rPr>
              <a:t>If your child is not yet confident with their </a:t>
            </a:r>
            <a:r>
              <a:rPr lang="en-GB" sz="2800" b="1" dirty="0">
                <a:solidFill>
                  <a:schemeClr val="dk1"/>
                </a:solidFill>
                <a:latin typeface="Delius" panose="02000603000000000000" pitchFamily="2" charset="0"/>
                <a:ea typeface="Calibri"/>
                <a:cs typeface="Calibri"/>
                <a:sym typeface="Calibri"/>
              </a:rPr>
              <a:t>times tables</a:t>
            </a:r>
            <a:r>
              <a:rPr lang="en-GB" sz="2800" dirty="0">
                <a:solidFill>
                  <a:schemeClr val="dk1"/>
                </a:solidFill>
                <a:latin typeface="Delius" panose="02000603000000000000" pitchFamily="2" charset="0"/>
                <a:ea typeface="Calibri"/>
                <a:cs typeface="Calibri"/>
                <a:sym typeface="Calibri"/>
              </a:rPr>
              <a:t>, please practice these with them for quick recall. (</a:t>
            </a:r>
            <a:r>
              <a:rPr lang="en-GB" sz="2800" b="0" i="0" u="none" strike="noStrike" cap="none" dirty="0">
                <a:solidFill>
                  <a:schemeClr val="dk1"/>
                </a:solidFill>
                <a:latin typeface="Delius" panose="02000603000000000000" pitchFamily="2" charset="0"/>
                <a:ea typeface="Calibri"/>
                <a:cs typeface="Calibri"/>
                <a:sym typeface="Calibri"/>
              </a:rPr>
              <a:t>Times table rockstars is still available to use too)</a:t>
            </a:r>
          </a:p>
          <a:p>
            <a:pPr marL="0" marR="0" lvl="0" indent="0" algn="l" rtl="0">
              <a:lnSpc>
                <a:spcPct val="100000"/>
              </a:lnSpc>
              <a:spcBef>
                <a:spcPts val="0"/>
              </a:spcBef>
              <a:spcAft>
                <a:spcPts val="0"/>
              </a:spcAft>
              <a:buClr>
                <a:srgbClr val="000000"/>
              </a:buClr>
              <a:buSzPts val="2800"/>
              <a:buFont typeface="Arial"/>
              <a:buNone/>
            </a:pPr>
            <a:endParaRPr lang="en-GB" sz="2400" dirty="0">
              <a:solidFill>
                <a:schemeClr val="dk1"/>
              </a:solidFill>
              <a:latin typeface="Delius" panose="02000603000000000000" pitchFamily="2" charset="0"/>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GB" sz="2400" dirty="0">
                <a:solidFill>
                  <a:schemeClr val="dk1"/>
                </a:solidFill>
                <a:latin typeface="Delius" panose="02000603000000000000" pitchFamily="2" charset="0"/>
                <a:ea typeface="Calibri"/>
                <a:cs typeface="Calibri"/>
                <a:sym typeface="Calibri"/>
              </a:rPr>
              <a:t>We can also send home additional materials if we/you think it could be helpful closer to SATs.</a:t>
            </a:r>
          </a:p>
          <a:p>
            <a:pPr marL="0" marR="0" lvl="0" indent="0" algn="l" rtl="0">
              <a:lnSpc>
                <a:spcPct val="100000"/>
              </a:lnSpc>
              <a:spcBef>
                <a:spcPts val="0"/>
              </a:spcBef>
              <a:spcAft>
                <a:spcPts val="0"/>
              </a:spcAft>
              <a:buClr>
                <a:srgbClr val="000000"/>
              </a:buClr>
              <a:buSzPts val="2800"/>
              <a:buFont typeface="Arial"/>
              <a:buNone/>
            </a:pPr>
            <a:endParaRPr lang="en-GB" sz="2400" b="0" i="0" u="none" strike="noStrike" cap="none" dirty="0">
              <a:solidFill>
                <a:schemeClr val="dk1"/>
              </a:solidFill>
              <a:latin typeface="Delius" panose="02000603000000000000" pitchFamily="2" charset="0"/>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en-GB" sz="1800" b="0" i="0" u="none" strike="noStrike" cap="none" dirty="0">
                <a:solidFill>
                  <a:schemeClr val="dk1"/>
                </a:solidFill>
                <a:latin typeface="Delius" panose="02000603000000000000" pitchFamily="2" charset="0"/>
                <a:ea typeface="Calibri"/>
                <a:cs typeface="Calibri"/>
                <a:sym typeface="Calibri"/>
              </a:rPr>
              <a:t>Please avoid giving your child past SATs papers to complete without checking with us first, as we will be doing these as part of our assessments every term in school and it could artificially inflate their data.</a:t>
            </a:r>
            <a:endParaRPr sz="1800" b="0" i="0" u="none" strike="noStrike" cap="none" dirty="0">
              <a:solidFill>
                <a:schemeClr val="dk1"/>
              </a:solidFill>
              <a:latin typeface="Delius" panose="02000603000000000000" pitchFamily="2" charset="0"/>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400" b="0" i="0" u="none" strike="noStrike" cap="none" dirty="0">
              <a:solidFill>
                <a:schemeClr val="dk1"/>
              </a:solidFill>
              <a:latin typeface="Delius" panose="02000603000000000000" pitchFamily="2" charset="0"/>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400" b="0" i="0" u="none" strike="noStrike" cap="none" dirty="0">
              <a:solidFill>
                <a:schemeClr val="dk1"/>
              </a:solidFill>
              <a:latin typeface="Delius" panose="02000603000000000000" pitchFamily="2" charset="0"/>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endParaRPr sz="2400" b="0" i="0" u="none" strike="noStrike" cap="none" dirty="0">
              <a:solidFill>
                <a:schemeClr val="dk1"/>
              </a:solidFill>
              <a:latin typeface="Delius" panose="02000603000000000000" pitchFamily="2" charset="0"/>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8"/>
          <p:cNvSpPr/>
          <p:nvPr/>
        </p:nvSpPr>
        <p:spPr>
          <a:xfrm>
            <a:off x="0" y="6290800"/>
            <a:ext cx="4863900" cy="567300"/>
          </a:xfrm>
          <a:prstGeom prst="rect">
            <a:avLst/>
          </a:prstGeom>
          <a:solidFill>
            <a:srgbClr val="1155CC"/>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88" name="Google Shape;188;p8"/>
          <p:cNvSpPr/>
          <p:nvPr/>
        </p:nvSpPr>
        <p:spPr>
          <a:xfrm>
            <a:off x="4864000" y="6280800"/>
            <a:ext cx="7328100" cy="577200"/>
          </a:xfrm>
          <a:prstGeom prst="rect">
            <a:avLst/>
          </a:prstGeom>
          <a:solidFill>
            <a:srgbClr val="FCE50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189" name="Google Shape;189;p8"/>
          <p:cNvSpPr txBox="1"/>
          <p:nvPr/>
        </p:nvSpPr>
        <p:spPr>
          <a:xfrm>
            <a:off x="101600" y="6271500"/>
            <a:ext cx="4422900" cy="5673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FFFFFF"/>
                </a:solidFill>
                <a:latin typeface="Cabin Condensed"/>
                <a:ea typeface="Cabin Condensed"/>
                <a:cs typeface="Cabin Condensed"/>
                <a:sym typeface="Cabin Condensed"/>
              </a:rPr>
              <a:t>ASHTON GATE PRIMARY SCHOOL</a:t>
            </a:r>
            <a:endParaRPr sz="1800" b="1" i="0" u="none" strike="noStrike" cap="none">
              <a:solidFill>
                <a:srgbClr val="FFFFFF"/>
              </a:solidFill>
              <a:latin typeface="Cabin Condensed"/>
              <a:ea typeface="Cabin Condensed"/>
              <a:cs typeface="Cabin Condensed"/>
              <a:sym typeface="Cabin Condensed"/>
            </a:endParaRPr>
          </a:p>
        </p:txBody>
      </p:sp>
      <p:pic>
        <p:nvPicPr>
          <p:cNvPr id="191" name="Google Shape;191;p8"/>
          <p:cNvPicPr preferRelativeResize="0"/>
          <p:nvPr/>
        </p:nvPicPr>
        <p:blipFill rotWithShape="1">
          <a:blip r:embed="rId3">
            <a:alphaModFix/>
          </a:blip>
          <a:srcRect/>
          <a:stretch/>
        </p:blipFill>
        <p:spPr>
          <a:xfrm>
            <a:off x="4457701" y="6247677"/>
            <a:ext cx="662742" cy="643445"/>
          </a:xfrm>
          <a:prstGeom prst="rect">
            <a:avLst/>
          </a:prstGeom>
          <a:noFill/>
          <a:ln>
            <a:noFill/>
          </a:ln>
        </p:spPr>
      </p:pic>
      <p:sp>
        <p:nvSpPr>
          <p:cNvPr id="192" name="Google Shape;192;p8"/>
          <p:cNvSpPr txBox="1"/>
          <p:nvPr/>
        </p:nvSpPr>
        <p:spPr>
          <a:xfrm>
            <a:off x="2362254" y="568022"/>
            <a:ext cx="6974541" cy="76944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500"/>
              <a:buFont typeface="Arial"/>
              <a:buNone/>
            </a:pPr>
            <a:r>
              <a:rPr lang="en" sz="3500" b="1" i="0" u="none" strike="noStrike" cap="none" dirty="0">
                <a:solidFill>
                  <a:srgbClr val="000000"/>
                </a:solidFill>
                <a:latin typeface="Delius" panose="02000603000000000000" pitchFamily="2" charset="0"/>
                <a:ea typeface="Arial Rounded"/>
                <a:cs typeface="Arial Rounded"/>
                <a:sym typeface="Arial Rounded"/>
              </a:rPr>
              <a:t>Healthy Snacks/Nut free</a:t>
            </a:r>
            <a:r>
              <a:rPr lang="en" sz="4400" b="1" i="0" u="none" strike="noStrike" cap="none" dirty="0">
                <a:solidFill>
                  <a:srgbClr val="000000"/>
                </a:solidFill>
                <a:latin typeface="Delius" panose="02000603000000000000" pitchFamily="2" charset="0"/>
                <a:ea typeface="Arial Rounded"/>
                <a:cs typeface="Arial Rounded"/>
                <a:sym typeface="Arial Rounded"/>
              </a:rPr>
              <a:t> </a:t>
            </a:r>
            <a:endParaRPr sz="1400" b="0" i="0" u="none" strike="noStrike" cap="none" dirty="0">
              <a:solidFill>
                <a:srgbClr val="000000"/>
              </a:solidFill>
              <a:latin typeface="Delius" panose="02000603000000000000" pitchFamily="2" charset="0"/>
              <a:sym typeface="Arial"/>
            </a:endParaRPr>
          </a:p>
        </p:txBody>
      </p:sp>
      <p:pic>
        <p:nvPicPr>
          <p:cNvPr id="193" name="Google Shape;193;p8" descr="Favorite Peanut-Free Snacks for School (Tree-Nut Free) - My Wonderful Baby"/>
          <p:cNvPicPr preferRelativeResize="0"/>
          <p:nvPr/>
        </p:nvPicPr>
        <p:blipFill rotWithShape="1">
          <a:blip r:embed="rId4">
            <a:alphaModFix/>
          </a:blip>
          <a:srcRect/>
          <a:stretch/>
        </p:blipFill>
        <p:spPr>
          <a:xfrm>
            <a:off x="1093539" y="1924050"/>
            <a:ext cx="4514850" cy="3009900"/>
          </a:xfrm>
          <a:prstGeom prst="rect">
            <a:avLst/>
          </a:prstGeom>
          <a:noFill/>
          <a:ln w="57150" cap="flat" cmpd="sng">
            <a:solidFill>
              <a:srgbClr val="1155CC"/>
            </a:solidFill>
            <a:prstDash val="solid"/>
            <a:round/>
            <a:headEnd type="none" w="sm" len="sm"/>
            <a:tailEnd type="none" w="sm" len="sm"/>
          </a:ln>
        </p:spPr>
      </p:pic>
      <p:pic>
        <p:nvPicPr>
          <p:cNvPr id="194" name="Google Shape;194;p8" descr="Nut Free School – Important Information | Elvington Church of England ..."/>
          <p:cNvPicPr preferRelativeResize="0"/>
          <p:nvPr/>
        </p:nvPicPr>
        <p:blipFill rotWithShape="1">
          <a:blip r:embed="rId5">
            <a:alphaModFix/>
          </a:blip>
          <a:srcRect/>
          <a:stretch/>
        </p:blipFill>
        <p:spPr>
          <a:xfrm>
            <a:off x="7900930" y="2029639"/>
            <a:ext cx="2871730" cy="2789544"/>
          </a:xfrm>
          <a:prstGeom prst="rect">
            <a:avLst/>
          </a:prstGeom>
          <a:noFill/>
          <a:ln w="28575" cap="flat" cmpd="sng">
            <a:solidFill>
              <a:srgbClr val="FF0000"/>
            </a:solidFill>
            <a:prstDash val="solid"/>
            <a:round/>
            <a:headEnd type="none" w="sm" len="sm"/>
            <a:tailEnd type="none" w="sm" len="sm"/>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9"/>
          <p:cNvSpPr/>
          <p:nvPr/>
        </p:nvSpPr>
        <p:spPr>
          <a:xfrm>
            <a:off x="0" y="6290800"/>
            <a:ext cx="4863900" cy="567300"/>
          </a:xfrm>
          <a:prstGeom prst="rect">
            <a:avLst/>
          </a:prstGeom>
          <a:solidFill>
            <a:srgbClr val="1155CC"/>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200" name="Google Shape;200;p9"/>
          <p:cNvSpPr/>
          <p:nvPr/>
        </p:nvSpPr>
        <p:spPr>
          <a:xfrm>
            <a:off x="4864000" y="6280800"/>
            <a:ext cx="7328100" cy="577200"/>
          </a:xfrm>
          <a:prstGeom prst="rect">
            <a:avLst/>
          </a:prstGeom>
          <a:solidFill>
            <a:srgbClr val="FCE50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201" name="Google Shape;201;p9"/>
          <p:cNvSpPr txBox="1"/>
          <p:nvPr/>
        </p:nvSpPr>
        <p:spPr>
          <a:xfrm>
            <a:off x="101600" y="6271500"/>
            <a:ext cx="4422900" cy="5673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FFFFFF"/>
                </a:solidFill>
                <a:latin typeface="Cabin Condensed"/>
                <a:ea typeface="Cabin Condensed"/>
                <a:cs typeface="Cabin Condensed"/>
                <a:sym typeface="Cabin Condensed"/>
              </a:rPr>
              <a:t>ASHTON GATE PRIMARY SCHOOL</a:t>
            </a:r>
            <a:endParaRPr sz="1800" b="1" i="0" u="none" strike="noStrike" cap="none">
              <a:solidFill>
                <a:srgbClr val="FFFFFF"/>
              </a:solidFill>
              <a:latin typeface="Cabin Condensed"/>
              <a:ea typeface="Cabin Condensed"/>
              <a:cs typeface="Cabin Condensed"/>
              <a:sym typeface="Cabin Condensed"/>
            </a:endParaRPr>
          </a:p>
        </p:txBody>
      </p:sp>
      <p:pic>
        <p:nvPicPr>
          <p:cNvPr id="203" name="Google Shape;203;p9"/>
          <p:cNvPicPr preferRelativeResize="0"/>
          <p:nvPr/>
        </p:nvPicPr>
        <p:blipFill rotWithShape="1">
          <a:blip r:embed="rId3">
            <a:alphaModFix/>
          </a:blip>
          <a:srcRect/>
          <a:stretch/>
        </p:blipFill>
        <p:spPr>
          <a:xfrm>
            <a:off x="4457701" y="6247677"/>
            <a:ext cx="662742" cy="643445"/>
          </a:xfrm>
          <a:prstGeom prst="rect">
            <a:avLst/>
          </a:prstGeom>
          <a:noFill/>
          <a:ln>
            <a:noFill/>
          </a:ln>
        </p:spPr>
      </p:pic>
      <p:pic>
        <p:nvPicPr>
          <p:cNvPr id="204" name="Google Shape;204;p9"/>
          <p:cNvPicPr preferRelativeResize="0"/>
          <p:nvPr/>
        </p:nvPicPr>
        <p:blipFill rotWithShape="1">
          <a:blip r:embed="rId4">
            <a:alphaModFix/>
          </a:blip>
          <a:srcRect/>
          <a:stretch/>
        </p:blipFill>
        <p:spPr>
          <a:xfrm>
            <a:off x="10993821" y="83868"/>
            <a:ext cx="1030014" cy="1103586"/>
          </a:xfrm>
          <a:prstGeom prst="rect">
            <a:avLst/>
          </a:prstGeom>
          <a:noFill/>
          <a:ln>
            <a:noFill/>
          </a:ln>
        </p:spPr>
      </p:pic>
      <p:sp>
        <p:nvSpPr>
          <p:cNvPr id="205" name="Google Shape;205;p9"/>
          <p:cNvSpPr txBox="1"/>
          <p:nvPr/>
        </p:nvSpPr>
        <p:spPr>
          <a:xfrm>
            <a:off x="408088" y="460132"/>
            <a:ext cx="11375823" cy="54552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400"/>
              <a:buFont typeface="Arial"/>
              <a:buNone/>
            </a:pPr>
            <a:r>
              <a:rPr lang="en" sz="3600" b="1" i="0" u="sng" strike="noStrike" cap="none" dirty="0">
                <a:solidFill>
                  <a:srgbClr val="000000"/>
                </a:solidFill>
                <a:latin typeface="Delius" panose="02000603000000000000" pitchFamily="2" charset="0"/>
                <a:ea typeface="Arial Rounded"/>
                <a:cs typeface="Arial Rounded"/>
                <a:sym typeface="Arial Rounded"/>
              </a:rPr>
              <a:t>Reminders:</a:t>
            </a:r>
          </a:p>
          <a:p>
            <a:pPr marL="0" marR="0" lvl="0" indent="0" algn="l" rtl="0">
              <a:lnSpc>
                <a:spcPct val="100000"/>
              </a:lnSpc>
              <a:spcBef>
                <a:spcPts val="0"/>
              </a:spcBef>
              <a:spcAft>
                <a:spcPts val="0"/>
              </a:spcAft>
              <a:buClr>
                <a:srgbClr val="000000"/>
              </a:buClr>
              <a:buSzPts val="4400"/>
              <a:buFont typeface="Arial"/>
              <a:buNone/>
            </a:pPr>
            <a:endParaRPr lang="en" sz="3600" b="1" i="0" u="sng" strike="noStrike" cap="none" dirty="0">
              <a:solidFill>
                <a:srgbClr val="000000"/>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4400"/>
              <a:buFont typeface="Arial"/>
              <a:buNone/>
            </a:pPr>
            <a:endParaRPr sz="200" b="1" i="0" u="sng" strike="noStrike" cap="none" dirty="0">
              <a:solidFill>
                <a:srgbClr val="000000"/>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00"/>
              <a:buFont typeface="Arial"/>
              <a:buNone/>
            </a:pPr>
            <a:endParaRPr sz="100" b="1" i="0" u="sng" strike="noStrike" cap="none" dirty="0">
              <a:solidFill>
                <a:srgbClr val="000000"/>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00"/>
              <a:buFont typeface="Arial"/>
              <a:buNone/>
            </a:pPr>
            <a:endParaRPr sz="100" b="1" i="0" u="sng" strike="noStrike" cap="none" dirty="0">
              <a:solidFill>
                <a:srgbClr val="000000"/>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00"/>
              <a:buFont typeface="Arial"/>
              <a:buNone/>
            </a:pPr>
            <a:endParaRPr sz="100" b="1" i="0" u="sng" strike="noStrike" cap="none" dirty="0">
              <a:solidFill>
                <a:srgbClr val="000000"/>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00"/>
              <a:buFont typeface="Arial"/>
              <a:buNone/>
            </a:pPr>
            <a:endParaRPr sz="100" b="1" i="0" u="sng" strike="noStrike" cap="none" dirty="0">
              <a:solidFill>
                <a:srgbClr val="000000"/>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00"/>
              <a:buFont typeface="Arial"/>
              <a:buNone/>
            </a:pPr>
            <a:endParaRPr sz="100" b="1" i="0" u="sng" strike="noStrike" cap="none" dirty="0">
              <a:solidFill>
                <a:srgbClr val="000000"/>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00"/>
              <a:buFont typeface="Arial"/>
              <a:buNone/>
            </a:pPr>
            <a:endParaRPr sz="100" b="1" i="0" u="sng" strike="noStrike" cap="none" dirty="0">
              <a:solidFill>
                <a:srgbClr val="000000"/>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00"/>
              <a:buFont typeface="Arial"/>
              <a:buNone/>
            </a:pPr>
            <a:endParaRPr sz="100" b="1" i="0" u="sng" strike="noStrike" cap="none" dirty="0">
              <a:solidFill>
                <a:srgbClr val="000000"/>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00"/>
              <a:buFont typeface="Arial"/>
              <a:buNone/>
            </a:pPr>
            <a:endParaRPr sz="100" b="1" i="0" u="sng" strike="noStrike" cap="none" dirty="0">
              <a:solidFill>
                <a:srgbClr val="000000"/>
              </a:solidFill>
              <a:latin typeface="Delius" panose="02000603000000000000" pitchFamily="2" charset="0"/>
              <a:ea typeface="Arial Rounded"/>
              <a:cs typeface="Arial Rounded"/>
              <a:sym typeface="Arial Rounded"/>
            </a:endParaRPr>
          </a:p>
          <a:p>
            <a:pPr marL="0" marR="0" lvl="0" indent="0" algn="l" rtl="0">
              <a:lnSpc>
                <a:spcPct val="100000"/>
              </a:lnSpc>
              <a:spcBef>
                <a:spcPts val="0"/>
              </a:spcBef>
              <a:spcAft>
                <a:spcPts val="0"/>
              </a:spcAft>
              <a:buClr>
                <a:srgbClr val="000000"/>
              </a:buClr>
              <a:buSzPts val="100"/>
              <a:buFont typeface="Arial"/>
              <a:buNone/>
            </a:pPr>
            <a:endParaRPr sz="100" b="1" i="0" u="sng" strike="noStrike" cap="none" dirty="0">
              <a:solidFill>
                <a:srgbClr val="000000"/>
              </a:solidFill>
              <a:latin typeface="Delius" panose="02000603000000000000" pitchFamily="2" charset="0"/>
              <a:ea typeface="Arial Rounded"/>
              <a:cs typeface="Arial Rounded"/>
              <a:sym typeface="Arial Rounded"/>
            </a:endParaRPr>
          </a:p>
          <a:p>
            <a:pPr marL="0" marR="0" lvl="0" indent="0" algn="l" rtl="0">
              <a:lnSpc>
                <a:spcPct val="150000"/>
              </a:lnSpc>
              <a:spcBef>
                <a:spcPts val="0"/>
              </a:spcBef>
              <a:spcAft>
                <a:spcPts val="0"/>
              </a:spcAft>
              <a:buClr>
                <a:srgbClr val="000000"/>
              </a:buClr>
              <a:buSzPts val="100"/>
              <a:buFont typeface="Arial"/>
              <a:buNone/>
            </a:pPr>
            <a:endParaRPr sz="100" b="1" i="0" u="sng" strike="noStrike" cap="none" dirty="0">
              <a:solidFill>
                <a:srgbClr val="000000"/>
              </a:solidFill>
              <a:latin typeface="Delius" panose="02000603000000000000" pitchFamily="2" charset="0"/>
              <a:ea typeface="Arial Rounded"/>
              <a:cs typeface="Arial Rounded"/>
              <a:sym typeface="Arial Rounded"/>
            </a:endParaRPr>
          </a:p>
          <a:p>
            <a:pPr marL="0" marR="0" lvl="0" indent="0" algn="l" rtl="0">
              <a:lnSpc>
                <a:spcPct val="150000"/>
              </a:lnSpc>
              <a:spcBef>
                <a:spcPts val="0"/>
              </a:spcBef>
              <a:spcAft>
                <a:spcPts val="0"/>
              </a:spcAft>
              <a:buClr>
                <a:srgbClr val="000000"/>
              </a:buClr>
              <a:buSzPts val="100"/>
              <a:buFont typeface="Arial"/>
              <a:buNone/>
            </a:pPr>
            <a:endParaRPr sz="100" b="1" i="0" u="sng" strike="noStrike" cap="none" dirty="0">
              <a:solidFill>
                <a:srgbClr val="000000"/>
              </a:solidFill>
              <a:latin typeface="Delius" panose="02000603000000000000" pitchFamily="2" charset="0"/>
              <a:ea typeface="Arial Rounded"/>
              <a:cs typeface="Arial Rounded"/>
              <a:sym typeface="Arial Rounded"/>
            </a:endParaRPr>
          </a:p>
          <a:p>
            <a:pPr marL="393700" marR="0" lvl="0" indent="-342900" algn="l" rtl="0">
              <a:lnSpc>
                <a:spcPct val="150000"/>
              </a:lnSpc>
              <a:spcBef>
                <a:spcPts val="0"/>
              </a:spcBef>
              <a:spcAft>
                <a:spcPts val="0"/>
              </a:spcAft>
              <a:buClr>
                <a:srgbClr val="000000"/>
              </a:buClr>
              <a:buSzPts val="2400"/>
              <a:buFont typeface="Arial" panose="020B0604020202020204" pitchFamily="34" charset="0"/>
              <a:buChar char="•"/>
            </a:pPr>
            <a:r>
              <a:rPr lang="en" sz="2500" b="1" i="0" u="none" strike="noStrike" cap="none" dirty="0">
                <a:solidFill>
                  <a:srgbClr val="000000"/>
                </a:solidFill>
                <a:latin typeface="Delius" panose="02000603000000000000" pitchFamily="2" charset="0"/>
                <a:ea typeface="Arial Rounded"/>
                <a:cs typeface="Arial Rounded"/>
                <a:sym typeface="Arial Rounded"/>
              </a:rPr>
              <a:t>PE (generally on Tuesdays)- your child should come wearing their PE kit.</a:t>
            </a:r>
            <a:endParaRPr sz="2500" b="0" i="0" u="none" strike="noStrike" cap="none" dirty="0">
              <a:solidFill>
                <a:srgbClr val="000000"/>
              </a:solidFill>
              <a:latin typeface="Delius" panose="02000603000000000000" pitchFamily="2" charset="0"/>
              <a:sym typeface="Arial"/>
            </a:endParaRPr>
          </a:p>
          <a:p>
            <a:pPr marL="393700" marR="0" lvl="0" indent="-342900" algn="l" rtl="0">
              <a:lnSpc>
                <a:spcPct val="150000"/>
              </a:lnSpc>
              <a:spcBef>
                <a:spcPts val="0"/>
              </a:spcBef>
              <a:spcAft>
                <a:spcPts val="0"/>
              </a:spcAft>
              <a:buClr>
                <a:srgbClr val="000000"/>
              </a:buClr>
              <a:buSzPts val="2400"/>
              <a:buFont typeface="Arial" panose="020B0604020202020204" pitchFamily="34" charset="0"/>
              <a:buChar char="•"/>
            </a:pPr>
            <a:r>
              <a:rPr lang="en" sz="2500" b="1" i="0" u="none" strike="noStrike" cap="none" dirty="0">
                <a:solidFill>
                  <a:srgbClr val="000000"/>
                </a:solidFill>
                <a:latin typeface="Delius" panose="02000603000000000000" pitchFamily="2" charset="0"/>
                <a:ea typeface="Arial Rounded"/>
                <a:cs typeface="Arial Rounded"/>
                <a:sym typeface="Arial Rounded"/>
              </a:rPr>
              <a:t>If your child is going to be absent, please let the office know</a:t>
            </a:r>
            <a:endParaRPr sz="2500" b="1" i="0" u="none" strike="noStrike" cap="none" dirty="0">
              <a:solidFill>
                <a:srgbClr val="000000"/>
              </a:solidFill>
              <a:latin typeface="Delius" panose="02000603000000000000" pitchFamily="2" charset="0"/>
              <a:ea typeface="Arial Rounded"/>
              <a:cs typeface="Arial Rounded"/>
              <a:sym typeface="Arial Rounded"/>
            </a:endParaRPr>
          </a:p>
          <a:p>
            <a:pPr marL="393700" marR="0" lvl="0" indent="-342900" algn="l" rtl="0">
              <a:lnSpc>
                <a:spcPct val="150000"/>
              </a:lnSpc>
              <a:spcBef>
                <a:spcPts val="0"/>
              </a:spcBef>
              <a:spcAft>
                <a:spcPts val="0"/>
              </a:spcAft>
              <a:buClr>
                <a:srgbClr val="000000"/>
              </a:buClr>
              <a:buSzPts val="2400"/>
              <a:buFont typeface="Arial" panose="020B0604020202020204" pitchFamily="34" charset="0"/>
              <a:buChar char="•"/>
            </a:pPr>
            <a:r>
              <a:rPr lang="en" sz="2500" b="1" i="0" u="none" strike="noStrike" cap="none" dirty="0">
                <a:solidFill>
                  <a:srgbClr val="000000"/>
                </a:solidFill>
                <a:latin typeface="Delius" panose="02000603000000000000" pitchFamily="2" charset="0"/>
                <a:ea typeface="Arial Rounded"/>
                <a:cs typeface="Arial Rounded"/>
                <a:sym typeface="Arial Rounded"/>
              </a:rPr>
              <a:t>Remind your child to bring their water bottle </a:t>
            </a:r>
            <a:endParaRPr lang="en" sz="2500" b="1" dirty="0">
              <a:latin typeface="Delius" panose="02000603000000000000" pitchFamily="2" charset="0"/>
              <a:ea typeface="Arial Rounded"/>
              <a:cs typeface="Arial Rounded"/>
              <a:sym typeface="Arial Rounded"/>
            </a:endParaRPr>
          </a:p>
          <a:p>
            <a:pPr marL="393700" marR="0" lvl="0" indent="-342900" algn="l" rtl="0">
              <a:lnSpc>
                <a:spcPct val="150000"/>
              </a:lnSpc>
              <a:spcBef>
                <a:spcPts val="0"/>
              </a:spcBef>
              <a:spcAft>
                <a:spcPts val="0"/>
              </a:spcAft>
              <a:buClr>
                <a:srgbClr val="000000"/>
              </a:buClr>
              <a:buSzPts val="2400"/>
              <a:buFont typeface="Arial" panose="020B0604020202020204" pitchFamily="34" charset="0"/>
              <a:buChar char="•"/>
            </a:pPr>
            <a:r>
              <a:rPr lang="en" sz="2500" b="1" i="0" u="none" strike="noStrike" cap="none" dirty="0">
                <a:solidFill>
                  <a:srgbClr val="000000"/>
                </a:solidFill>
                <a:latin typeface="Delius" panose="02000603000000000000" pitchFamily="2" charset="0"/>
                <a:ea typeface="Arial Rounded"/>
                <a:cs typeface="Arial Rounded"/>
                <a:sym typeface="Arial Rounded"/>
              </a:rPr>
              <a:t>Mobile phones and smart watches are handed in at the start of the day</a:t>
            </a:r>
            <a:endParaRPr sz="2500" b="0" i="0" u="none" strike="noStrike" cap="none" dirty="0">
              <a:solidFill>
                <a:srgbClr val="000000"/>
              </a:solidFill>
              <a:latin typeface="Delius" panose="02000603000000000000" pitchFamily="2" charset="0"/>
              <a:sym typeface="Arial"/>
            </a:endParaRPr>
          </a:p>
          <a:p>
            <a:pPr marL="393700" marR="0" lvl="0" indent="-342900" algn="l" rtl="0">
              <a:lnSpc>
                <a:spcPct val="150000"/>
              </a:lnSpc>
              <a:spcBef>
                <a:spcPts val="0"/>
              </a:spcBef>
              <a:spcAft>
                <a:spcPts val="0"/>
              </a:spcAft>
              <a:buClr>
                <a:srgbClr val="000000"/>
              </a:buClr>
              <a:buSzPts val="2400"/>
              <a:buFont typeface="Arial" panose="020B0604020202020204" pitchFamily="34" charset="0"/>
              <a:buChar char="•"/>
            </a:pPr>
            <a:r>
              <a:rPr lang="en" sz="2500" b="1" i="0" u="none" strike="noStrike" cap="none" dirty="0">
                <a:solidFill>
                  <a:srgbClr val="000000"/>
                </a:solidFill>
                <a:latin typeface="Delius" panose="02000603000000000000" pitchFamily="2" charset="0"/>
                <a:ea typeface="Arial Rounded"/>
                <a:cs typeface="Arial Rounded"/>
                <a:sym typeface="Arial Rounded"/>
              </a:rPr>
              <a:t>Please label everything! – Especially once they have their leavers’ hoodie!</a:t>
            </a:r>
            <a:endParaRPr sz="2500" b="0" i="0" u="none" strike="noStrike" cap="none" dirty="0">
              <a:solidFill>
                <a:srgbClr val="000000"/>
              </a:solidFill>
              <a:latin typeface="Delius" panose="02000603000000000000" pitchFamily="2" charset="0"/>
              <a:sym typeface="Arial"/>
            </a:endParaRPr>
          </a:p>
          <a:p>
            <a:pPr marL="361950" marR="0" lvl="0" indent="-342900" algn="l" rtl="0">
              <a:lnSpc>
                <a:spcPct val="150000"/>
              </a:lnSpc>
              <a:spcBef>
                <a:spcPts val="0"/>
              </a:spcBef>
              <a:spcAft>
                <a:spcPts val="0"/>
              </a:spcAft>
              <a:buClr>
                <a:srgbClr val="000000"/>
              </a:buClr>
              <a:buSzPts val="2900"/>
              <a:buFont typeface="Arial" panose="020B0604020202020204" pitchFamily="34" charset="0"/>
              <a:buChar char="•"/>
            </a:pPr>
            <a:r>
              <a:rPr lang="en" sz="2500" b="1" i="0" u="none" strike="noStrike" cap="none" dirty="0">
                <a:solidFill>
                  <a:srgbClr val="000000"/>
                </a:solidFill>
                <a:latin typeface="Delius" panose="02000603000000000000" pitchFamily="2" charset="0"/>
                <a:ea typeface="Arial Rounded"/>
                <a:cs typeface="Arial Rounded"/>
                <a:sym typeface="Arial Rounded"/>
              </a:rPr>
              <a:t>Parent helpers will be needed for some trips, so thank you in advance! (first few trips are to Bristol Old Vic (Children’s Bookshow) and St George’s</a:t>
            </a:r>
            <a:endParaRPr sz="2500" b="1" i="0" u="none" strike="noStrike" cap="none" dirty="0">
              <a:solidFill>
                <a:srgbClr val="000000"/>
              </a:solidFill>
              <a:latin typeface="Delius" panose="02000603000000000000" pitchFamily="2" charset="0"/>
              <a:ea typeface="Arial Rounded"/>
              <a:cs typeface="Arial Rounded"/>
              <a:sym typeface="Arial Rounde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4"/>
          <p:cNvSpPr/>
          <p:nvPr/>
        </p:nvSpPr>
        <p:spPr>
          <a:xfrm>
            <a:off x="0" y="6290800"/>
            <a:ext cx="4863900" cy="567300"/>
          </a:xfrm>
          <a:prstGeom prst="rect">
            <a:avLst/>
          </a:prstGeom>
          <a:solidFill>
            <a:srgbClr val="1155CC"/>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225" name="Google Shape;225;p24"/>
          <p:cNvSpPr/>
          <p:nvPr/>
        </p:nvSpPr>
        <p:spPr>
          <a:xfrm>
            <a:off x="4864000" y="6280800"/>
            <a:ext cx="7328100" cy="577200"/>
          </a:xfrm>
          <a:prstGeom prst="rect">
            <a:avLst/>
          </a:prstGeom>
          <a:solidFill>
            <a:srgbClr val="FCE50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226" name="Google Shape;226;p24"/>
          <p:cNvSpPr txBox="1"/>
          <p:nvPr/>
        </p:nvSpPr>
        <p:spPr>
          <a:xfrm>
            <a:off x="101600" y="6271500"/>
            <a:ext cx="4422900" cy="5673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FFFFFF"/>
                </a:solidFill>
                <a:latin typeface="Cabin Condensed"/>
                <a:ea typeface="Cabin Condensed"/>
                <a:cs typeface="Cabin Condensed"/>
                <a:sym typeface="Cabin Condensed"/>
              </a:rPr>
              <a:t>ASHTON GATE PRIMARY SCHOOL</a:t>
            </a:r>
            <a:endParaRPr sz="1800" b="1" i="0" u="none" strike="noStrike" cap="none">
              <a:solidFill>
                <a:srgbClr val="FFFFFF"/>
              </a:solidFill>
              <a:latin typeface="Cabin Condensed"/>
              <a:ea typeface="Cabin Condensed"/>
              <a:cs typeface="Cabin Condensed"/>
              <a:sym typeface="Cabin Condensed"/>
            </a:endParaRPr>
          </a:p>
        </p:txBody>
      </p:sp>
      <p:pic>
        <p:nvPicPr>
          <p:cNvPr id="228" name="Google Shape;228;p24"/>
          <p:cNvPicPr preferRelativeResize="0"/>
          <p:nvPr/>
        </p:nvPicPr>
        <p:blipFill rotWithShape="1">
          <a:blip r:embed="rId3">
            <a:alphaModFix/>
          </a:blip>
          <a:srcRect/>
          <a:stretch/>
        </p:blipFill>
        <p:spPr>
          <a:xfrm>
            <a:off x="4457701" y="6247677"/>
            <a:ext cx="662742" cy="643445"/>
          </a:xfrm>
          <a:prstGeom prst="rect">
            <a:avLst/>
          </a:prstGeom>
          <a:noFill/>
          <a:ln>
            <a:noFill/>
          </a:ln>
        </p:spPr>
      </p:pic>
      <p:pic>
        <p:nvPicPr>
          <p:cNvPr id="229" name="Google Shape;229;p24"/>
          <p:cNvPicPr preferRelativeResize="0"/>
          <p:nvPr/>
        </p:nvPicPr>
        <p:blipFill rotWithShape="1">
          <a:blip r:embed="rId4">
            <a:alphaModFix/>
          </a:blip>
          <a:srcRect/>
          <a:stretch/>
        </p:blipFill>
        <p:spPr>
          <a:xfrm>
            <a:off x="9921766" y="180581"/>
            <a:ext cx="1968572" cy="2040189"/>
          </a:xfrm>
          <a:prstGeom prst="rect">
            <a:avLst/>
          </a:prstGeom>
          <a:noFill/>
          <a:ln>
            <a:noFill/>
          </a:ln>
        </p:spPr>
      </p:pic>
      <p:sp>
        <p:nvSpPr>
          <p:cNvPr id="230" name="Google Shape;230;p24"/>
          <p:cNvSpPr txBox="1"/>
          <p:nvPr/>
        </p:nvSpPr>
        <p:spPr>
          <a:xfrm>
            <a:off x="738114" y="2220770"/>
            <a:ext cx="9940396" cy="304694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 sz="3200" b="1" i="0" u="none" strike="noStrike" cap="none" dirty="0">
                <a:solidFill>
                  <a:srgbClr val="FF0000"/>
                </a:solidFill>
                <a:latin typeface="Delius" panose="02000603000000000000" pitchFamily="2" charset="0"/>
                <a:sym typeface="Arial"/>
              </a:rPr>
              <a:t>Monday 10 May to Thursday 13 May 2027</a:t>
            </a:r>
            <a:r>
              <a:rPr lang="en" sz="3200" b="0" i="0" u="none" strike="noStrike" cap="none" dirty="0">
                <a:solidFill>
                  <a:srgbClr val="FF0000"/>
                </a:solidFill>
                <a:latin typeface="Delius" panose="02000603000000000000" pitchFamily="2" charset="0"/>
                <a:sym typeface="Arial"/>
              </a:rPr>
              <a:t>. </a:t>
            </a:r>
            <a:endParaRPr sz="1600" b="0" i="0" u="none" strike="noStrike" cap="none" dirty="0">
              <a:solidFill>
                <a:srgbClr val="FF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800"/>
              <a:buFont typeface="Arial"/>
              <a:buNone/>
            </a:pPr>
            <a:endParaRPr sz="3200" b="0" i="0" u="none" strike="noStrike" cap="none" dirty="0">
              <a:solidFill>
                <a:srgbClr val="001D35"/>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800"/>
              <a:buFont typeface="Arial"/>
              <a:buNone/>
            </a:pPr>
            <a:r>
              <a:rPr lang="en" sz="3200" b="1" i="0" u="none" strike="noStrike" cap="none" dirty="0">
                <a:solidFill>
                  <a:srgbClr val="001D35"/>
                </a:solidFill>
                <a:latin typeface="Delius" panose="02000603000000000000" pitchFamily="2" charset="0"/>
                <a:sym typeface="Arial"/>
              </a:rPr>
              <a:t>Monday</a:t>
            </a:r>
            <a:r>
              <a:rPr lang="en" sz="3200" b="0" i="0" u="none" strike="noStrike" cap="none" dirty="0">
                <a:solidFill>
                  <a:srgbClr val="001D35"/>
                </a:solidFill>
                <a:latin typeface="Delius" panose="02000603000000000000" pitchFamily="2" charset="0"/>
                <a:sym typeface="Arial"/>
              </a:rPr>
              <a:t> : Grammar, punctuation, and spelling test</a:t>
            </a:r>
            <a:endParaRPr sz="160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800"/>
              <a:buFont typeface="Arial"/>
              <a:buNone/>
            </a:pPr>
            <a:r>
              <a:rPr lang="en" sz="3200" b="1" i="0" u="none" strike="noStrike" cap="none" dirty="0">
                <a:solidFill>
                  <a:srgbClr val="001D35"/>
                </a:solidFill>
                <a:latin typeface="Delius" panose="02000603000000000000" pitchFamily="2" charset="0"/>
                <a:sym typeface="Arial"/>
              </a:rPr>
              <a:t>Tuesday</a:t>
            </a:r>
            <a:r>
              <a:rPr lang="en" sz="3200" b="0" i="0" u="none" strike="noStrike" cap="none" dirty="0">
                <a:solidFill>
                  <a:srgbClr val="001D35"/>
                </a:solidFill>
                <a:latin typeface="Delius" panose="02000603000000000000" pitchFamily="2" charset="0"/>
                <a:sym typeface="Arial"/>
              </a:rPr>
              <a:t> : Reading</a:t>
            </a:r>
            <a:endParaRPr sz="160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800"/>
              <a:buFont typeface="Arial"/>
              <a:buNone/>
            </a:pPr>
            <a:r>
              <a:rPr lang="en" sz="3200" b="1" i="0" u="none" strike="noStrike" cap="none" dirty="0">
                <a:solidFill>
                  <a:srgbClr val="001D35"/>
                </a:solidFill>
                <a:latin typeface="Delius" panose="02000603000000000000" pitchFamily="2" charset="0"/>
                <a:sym typeface="Arial"/>
              </a:rPr>
              <a:t>Wednesday</a:t>
            </a:r>
            <a:r>
              <a:rPr lang="en" sz="3200" b="0" i="0" u="none" strike="noStrike" cap="none" dirty="0">
                <a:solidFill>
                  <a:srgbClr val="001D35"/>
                </a:solidFill>
                <a:latin typeface="Delius" panose="02000603000000000000" pitchFamily="2" charset="0"/>
                <a:sym typeface="Arial"/>
              </a:rPr>
              <a:t> : Arithmetic and Reasoning 1</a:t>
            </a:r>
            <a:endParaRPr sz="160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800"/>
              <a:buFont typeface="Arial"/>
              <a:buNone/>
            </a:pPr>
            <a:r>
              <a:rPr lang="en" sz="3200" b="1" i="0" u="none" strike="noStrike" cap="none" dirty="0">
                <a:solidFill>
                  <a:srgbClr val="001D35"/>
                </a:solidFill>
                <a:latin typeface="Delius" panose="02000603000000000000" pitchFamily="2" charset="0"/>
                <a:sym typeface="Arial"/>
              </a:rPr>
              <a:t>Thursday</a:t>
            </a:r>
            <a:r>
              <a:rPr lang="en" sz="3200" b="0" i="0" u="none" strike="noStrike" cap="none" dirty="0">
                <a:solidFill>
                  <a:srgbClr val="001D35"/>
                </a:solidFill>
                <a:latin typeface="Delius" panose="02000603000000000000" pitchFamily="2" charset="0"/>
                <a:sym typeface="Arial"/>
              </a:rPr>
              <a:t> : Reasoning 2</a:t>
            </a:r>
            <a:endParaRPr sz="2400" b="0" i="0" u="none" strike="noStrike" cap="none" dirty="0">
              <a:solidFill>
                <a:srgbClr val="000000"/>
              </a:solidFill>
              <a:latin typeface="Delius" panose="02000603000000000000" pitchFamily="2" charset="0"/>
              <a:sym typeface="Arial"/>
            </a:endParaRPr>
          </a:p>
        </p:txBody>
      </p:sp>
      <p:pic>
        <p:nvPicPr>
          <p:cNvPr id="231" name="Google Shape;231;p24" descr="Image result for sats"/>
          <p:cNvPicPr preferRelativeResize="0"/>
          <p:nvPr/>
        </p:nvPicPr>
        <p:blipFill rotWithShape="1">
          <a:blip r:embed="rId5">
            <a:alphaModFix/>
          </a:blip>
          <a:srcRect/>
          <a:stretch/>
        </p:blipFill>
        <p:spPr>
          <a:xfrm>
            <a:off x="1162050" y="416957"/>
            <a:ext cx="3451991" cy="128321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25"/>
          <p:cNvSpPr/>
          <p:nvPr/>
        </p:nvSpPr>
        <p:spPr>
          <a:xfrm>
            <a:off x="0" y="6290800"/>
            <a:ext cx="4863900" cy="567300"/>
          </a:xfrm>
          <a:prstGeom prst="rect">
            <a:avLst/>
          </a:prstGeom>
          <a:solidFill>
            <a:srgbClr val="1155CC"/>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237" name="Google Shape;237;p25"/>
          <p:cNvSpPr/>
          <p:nvPr/>
        </p:nvSpPr>
        <p:spPr>
          <a:xfrm>
            <a:off x="4864000" y="6280800"/>
            <a:ext cx="7328100" cy="577200"/>
          </a:xfrm>
          <a:prstGeom prst="rect">
            <a:avLst/>
          </a:prstGeom>
          <a:solidFill>
            <a:srgbClr val="FCE50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238" name="Google Shape;238;p25"/>
          <p:cNvSpPr txBox="1"/>
          <p:nvPr/>
        </p:nvSpPr>
        <p:spPr>
          <a:xfrm>
            <a:off x="101600" y="6271500"/>
            <a:ext cx="4422900" cy="5673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FFFFFF"/>
                </a:solidFill>
                <a:latin typeface="Cabin Condensed"/>
                <a:ea typeface="Cabin Condensed"/>
                <a:cs typeface="Cabin Condensed"/>
                <a:sym typeface="Cabin Condensed"/>
              </a:rPr>
              <a:t>ASHTON GATE PRIMARY SCHOOL</a:t>
            </a:r>
            <a:endParaRPr sz="1800" b="1" i="0" u="none" strike="noStrike" cap="none">
              <a:solidFill>
                <a:srgbClr val="FFFFFF"/>
              </a:solidFill>
              <a:latin typeface="Cabin Condensed"/>
              <a:ea typeface="Cabin Condensed"/>
              <a:cs typeface="Cabin Condensed"/>
              <a:sym typeface="Cabin Condensed"/>
            </a:endParaRPr>
          </a:p>
        </p:txBody>
      </p:sp>
      <p:sp>
        <p:nvSpPr>
          <p:cNvPr id="239" name="Google Shape;239;p25"/>
          <p:cNvSpPr/>
          <p:nvPr/>
        </p:nvSpPr>
        <p:spPr>
          <a:xfrm>
            <a:off x="6921100" y="5343350"/>
            <a:ext cx="2218500" cy="8337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40" name="Google Shape;240;p25"/>
          <p:cNvPicPr preferRelativeResize="0"/>
          <p:nvPr/>
        </p:nvPicPr>
        <p:blipFill rotWithShape="1">
          <a:blip r:embed="rId3">
            <a:alphaModFix/>
          </a:blip>
          <a:srcRect/>
          <a:stretch/>
        </p:blipFill>
        <p:spPr>
          <a:xfrm>
            <a:off x="4457701" y="6247677"/>
            <a:ext cx="662742" cy="643445"/>
          </a:xfrm>
          <a:prstGeom prst="rect">
            <a:avLst/>
          </a:prstGeom>
          <a:noFill/>
          <a:ln>
            <a:noFill/>
          </a:ln>
        </p:spPr>
      </p:pic>
      <p:pic>
        <p:nvPicPr>
          <p:cNvPr id="241" name="Google Shape;241;p25"/>
          <p:cNvPicPr preferRelativeResize="0"/>
          <p:nvPr/>
        </p:nvPicPr>
        <p:blipFill rotWithShape="1">
          <a:blip r:embed="rId4">
            <a:alphaModFix/>
          </a:blip>
          <a:srcRect/>
          <a:stretch/>
        </p:blipFill>
        <p:spPr>
          <a:xfrm>
            <a:off x="10321029" y="246927"/>
            <a:ext cx="1568980" cy="1714501"/>
          </a:xfrm>
          <a:prstGeom prst="rect">
            <a:avLst/>
          </a:prstGeom>
          <a:noFill/>
          <a:ln>
            <a:noFill/>
          </a:ln>
        </p:spPr>
      </p:pic>
      <p:sp>
        <p:nvSpPr>
          <p:cNvPr id="242" name="Google Shape;242;p25"/>
          <p:cNvSpPr txBox="1"/>
          <p:nvPr/>
        </p:nvSpPr>
        <p:spPr>
          <a:xfrm>
            <a:off x="421859" y="1846169"/>
            <a:ext cx="10994230" cy="470894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 sz="2000" b="0" i="0" u="none" strike="noStrike" cap="none" dirty="0">
                <a:solidFill>
                  <a:srgbClr val="000000"/>
                </a:solidFill>
                <a:latin typeface="Delius" panose="02000603000000000000" pitchFamily="2" charset="0"/>
                <a:sym typeface="Arial"/>
              </a:rPr>
              <a:t>There are clear guidelines which we have to follow.</a:t>
            </a:r>
            <a:endParaRPr sz="140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000"/>
              <a:buFont typeface="Arial"/>
              <a:buNone/>
            </a:pPr>
            <a:r>
              <a:rPr lang="en" sz="2000" b="0" i="0" u="none" strike="noStrike" cap="none" dirty="0">
                <a:solidFill>
                  <a:srgbClr val="000000"/>
                </a:solidFill>
                <a:latin typeface="Delius" panose="02000603000000000000" pitchFamily="2" charset="0"/>
                <a:sym typeface="Arial"/>
              </a:rPr>
              <a:t>The tests take place in the classroom. If a child has </a:t>
            </a:r>
            <a:r>
              <a:rPr lang="en" sz="2000" b="1" i="0" u="none" strike="noStrike" cap="none" dirty="0">
                <a:solidFill>
                  <a:srgbClr val="000000"/>
                </a:solidFill>
                <a:latin typeface="Delius" panose="02000603000000000000" pitchFamily="2" charset="0"/>
                <a:sym typeface="Arial"/>
              </a:rPr>
              <a:t>access arrangements</a:t>
            </a:r>
            <a:r>
              <a:rPr lang="en" sz="2000" i="0" u="none" strike="noStrike" cap="none" dirty="0">
                <a:solidFill>
                  <a:srgbClr val="000000"/>
                </a:solidFill>
                <a:latin typeface="Delius" panose="02000603000000000000" pitchFamily="2" charset="0"/>
                <a:sym typeface="Arial"/>
              </a:rPr>
              <a:t>,</a:t>
            </a:r>
            <a:r>
              <a:rPr lang="en" sz="2000" b="0" i="0" u="none" strike="noStrike" cap="none" dirty="0">
                <a:solidFill>
                  <a:srgbClr val="000000"/>
                </a:solidFill>
                <a:latin typeface="Delius" panose="02000603000000000000" pitchFamily="2" charset="0"/>
                <a:sym typeface="Arial"/>
              </a:rPr>
              <a:t> they might sit their test in a different room.</a:t>
            </a:r>
            <a:endParaRPr sz="140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000"/>
              <a:buFont typeface="Arial"/>
              <a:buNone/>
            </a:pPr>
            <a:r>
              <a:rPr lang="en" sz="2000" b="0" i="0" u="none" strike="noStrike" cap="none" dirty="0">
                <a:solidFill>
                  <a:srgbClr val="000000"/>
                </a:solidFill>
                <a:latin typeface="Delius" panose="02000603000000000000" pitchFamily="2" charset="0"/>
                <a:sym typeface="Arial"/>
              </a:rPr>
              <a:t>Throughout the year, we will spend a lot of time preparing the children for the tests, including practicing test conditions and access arrangements. </a:t>
            </a:r>
            <a:endParaRPr sz="140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000"/>
              <a:buFont typeface="Arial"/>
              <a:buNone/>
            </a:pPr>
            <a:r>
              <a:rPr lang="en" sz="2000" b="0" i="0" u="none" strike="noStrike" cap="none" dirty="0">
                <a:solidFill>
                  <a:srgbClr val="000000"/>
                </a:solidFill>
                <a:latin typeface="Delius" panose="02000603000000000000" pitchFamily="2" charset="0"/>
                <a:sym typeface="Arial"/>
              </a:rPr>
              <a:t>We will hopefully run an after school SATs club later in the year. We will invite children, who will particularly benefit from these sessions, to participate. </a:t>
            </a:r>
            <a:endParaRPr sz="140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000"/>
              <a:buFont typeface="Arial"/>
              <a:buNone/>
            </a:pPr>
            <a:r>
              <a:rPr lang="en" sz="2000" b="0" i="0" u="none" strike="noStrike" cap="none" dirty="0">
                <a:solidFill>
                  <a:srgbClr val="000000"/>
                </a:solidFill>
                <a:latin typeface="Delius" panose="02000603000000000000" pitchFamily="2" charset="0"/>
                <a:sym typeface="Arial"/>
              </a:rPr>
              <a:t>We also continue to teach a broad and balanced curriculum, which helps prepare them for year 7 and beyond. The main message we want them to have is ‘try your best’.</a:t>
            </a:r>
            <a:endParaRPr sz="140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000000"/>
              </a:solidFill>
              <a:latin typeface="Delius" panose="02000603000000000000" pitchFamily="2" charset="0"/>
              <a:sym typeface="Arial"/>
            </a:endParaRPr>
          </a:p>
          <a:p>
            <a:pPr marL="0" marR="0" lvl="0" indent="0" algn="l" rtl="0">
              <a:lnSpc>
                <a:spcPct val="100000"/>
              </a:lnSpc>
              <a:spcBef>
                <a:spcPts val="0"/>
              </a:spcBef>
              <a:spcAft>
                <a:spcPts val="0"/>
              </a:spcAft>
              <a:buClr>
                <a:srgbClr val="000000"/>
              </a:buClr>
              <a:buSzPts val="2000"/>
              <a:buFont typeface="Arial"/>
              <a:buNone/>
            </a:pPr>
            <a:endParaRPr sz="2000" b="0" i="0" u="none" strike="noStrike" cap="none" dirty="0">
              <a:solidFill>
                <a:srgbClr val="000000"/>
              </a:solidFill>
              <a:latin typeface="Delius" panose="02000603000000000000" pitchFamily="2" charset="0"/>
              <a:sym typeface="Arial"/>
            </a:endParaRPr>
          </a:p>
        </p:txBody>
      </p:sp>
      <p:pic>
        <p:nvPicPr>
          <p:cNvPr id="243" name="Google Shape;243;p25" descr="Image result for sats"/>
          <p:cNvPicPr preferRelativeResize="0"/>
          <p:nvPr/>
        </p:nvPicPr>
        <p:blipFill rotWithShape="1">
          <a:blip r:embed="rId5">
            <a:alphaModFix/>
          </a:blip>
          <a:srcRect/>
          <a:stretch/>
        </p:blipFill>
        <p:spPr>
          <a:xfrm>
            <a:off x="1027579" y="299019"/>
            <a:ext cx="2651042" cy="104630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25"/>
          <p:cNvSpPr/>
          <p:nvPr/>
        </p:nvSpPr>
        <p:spPr>
          <a:xfrm>
            <a:off x="0" y="6290800"/>
            <a:ext cx="4863900" cy="567300"/>
          </a:xfrm>
          <a:prstGeom prst="rect">
            <a:avLst/>
          </a:prstGeom>
          <a:solidFill>
            <a:srgbClr val="1155CC"/>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237" name="Google Shape;237;p25"/>
          <p:cNvSpPr/>
          <p:nvPr/>
        </p:nvSpPr>
        <p:spPr>
          <a:xfrm>
            <a:off x="4864000" y="6280800"/>
            <a:ext cx="7328100" cy="577200"/>
          </a:xfrm>
          <a:prstGeom prst="rect">
            <a:avLst/>
          </a:prstGeom>
          <a:solidFill>
            <a:srgbClr val="FCE50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238" name="Google Shape;238;p25"/>
          <p:cNvSpPr txBox="1"/>
          <p:nvPr/>
        </p:nvSpPr>
        <p:spPr>
          <a:xfrm>
            <a:off x="101600" y="6271500"/>
            <a:ext cx="4422900" cy="5673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FFFFFF"/>
                </a:solidFill>
                <a:latin typeface="Cabin Condensed"/>
                <a:ea typeface="Cabin Condensed"/>
                <a:cs typeface="Cabin Condensed"/>
                <a:sym typeface="Cabin Condensed"/>
              </a:rPr>
              <a:t>ASHTON GATE PRIMARY SCHOOL</a:t>
            </a:r>
            <a:endParaRPr sz="1800" b="1" i="0" u="none" strike="noStrike" cap="none">
              <a:solidFill>
                <a:srgbClr val="FFFFFF"/>
              </a:solidFill>
              <a:latin typeface="Cabin Condensed"/>
              <a:ea typeface="Cabin Condensed"/>
              <a:cs typeface="Cabin Condensed"/>
              <a:sym typeface="Cabin Condensed"/>
            </a:endParaRPr>
          </a:p>
        </p:txBody>
      </p:sp>
      <p:sp>
        <p:nvSpPr>
          <p:cNvPr id="239" name="Google Shape;239;p25"/>
          <p:cNvSpPr/>
          <p:nvPr/>
        </p:nvSpPr>
        <p:spPr>
          <a:xfrm>
            <a:off x="6921100" y="5343350"/>
            <a:ext cx="2218500" cy="8337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40" name="Google Shape;240;p25"/>
          <p:cNvPicPr preferRelativeResize="0"/>
          <p:nvPr/>
        </p:nvPicPr>
        <p:blipFill rotWithShape="1">
          <a:blip r:embed="rId3">
            <a:alphaModFix/>
          </a:blip>
          <a:srcRect/>
          <a:stretch/>
        </p:blipFill>
        <p:spPr>
          <a:xfrm>
            <a:off x="4457701" y="6247677"/>
            <a:ext cx="662742" cy="643445"/>
          </a:xfrm>
          <a:prstGeom prst="rect">
            <a:avLst/>
          </a:prstGeom>
          <a:noFill/>
          <a:ln>
            <a:noFill/>
          </a:ln>
        </p:spPr>
      </p:pic>
      <p:pic>
        <p:nvPicPr>
          <p:cNvPr id="241" name="Google Shape;241;p25"/>
          <p:cNvPicPr preferRelativeResize="0"/>
          <p:nvPr/>
        </p:nvPicPr>
        <p:blipFill rotWithShape="1">
          <a:blip r:embed="rId4">
            <a:alphaModFix/>
          </a:blip>
          <a:srcRect/>
          <a:stretch/>
        </p:blipFill>
        <p:spPr>
          <a:xfrm>
            <a:off x="10321029" y="246927"/>
            <a:ext cx="1568980" cy="1714501"/>
          </a:xfrm>
          <a:prstGeom prst="rect">
            <a:avLst/>
          </a:prstGeom>
          <a:noFill/>
          <a:ln>
            <a:noFill/>
          </a:ln>
        </p:spPr>
      </p:pic>
      <p:sp>
        <p:nvSpPr>
          <p:cNvPr id="242" name="Google Shape;242;p25"/>
          <p:cNvSpPr txBox="1"/>
          <p:nvPr/>
        </p:nvSpPr>
        <p:spPr>
          <a:xfrm>
            <a:off x="301991" y="1287682"/>
            <a:ext cx="9678584" cy="83095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400" dirty="0">
                <a:effectLst/>
                <a:latin typeface="Delius" panose="02000603000000000000" pitchFamily="2" charset="0"/>
                <a:ea typeface="Calibri" panose="020F0502020204030204" pitchFamily="34" charset="0"/>
                <a:cs typeface="Times New Roman" panose="02020603050405020304" pitchFamily="18" charset="0"/>
              </a:rPr>
              <a:t>After a very successful trip this summer, Year 6 Camp will again be at Deanfield Outdoor Centre in Gloucestershire in summer 2027.</a:t>
            </a:r>
            <a:endParaRPr sz="2800" b="0" i="0" u="none" strike="noStrike" cap="none" dirty="0">
              <a:solidFill>
                <a:srgbClr val="000000"/>
              </a:solidFill>
              <a:latin typeface="Delius" panose="02000603000000000000" pitchFamily="2" charset="0"/>
              <a:sym typeface="Arial"/>
            </a:endParaRPr>
          </a:p>
        </p:txBody>
      </p:sp>
      <p:sp>
        <p:nvSpPr>
          <p:cNvPr id="11" name="TextBox 10">
            <a:extLst>
              <a:ext uri="{FF2B5EF4-FFF2-40B4-BE49-F238E27FC236}">
                <a16:creationId xmlns:a16="http://schemas.microsoft.com/office/drawing/2014/main" id="{46C1A8F4-39D8-4EA5-B033-05B43FD6A8CB}"/>
              </a:ext>
            </a:extLst>
          </p:cNvPr>
          <p:cNvSpPr txBox="1"/>
          <p:nvPr/>
        </p:nvSpPr>
        <p:spPr>
          <a:xfrm>
            <a:off x="537471" y="365702"/>
            <a:ext cx="8145517" cy="584775"/>
          </a:xfrm>
          <a:prstGeom prst="rect">
            <a:avLst/>
          </a:prstGeom>
          <a:noFill/>
        </p:spPr>
        <p:txBody>
          <a:bodyPr wrap="square">
            <a:spAutoFit/>
          </a:bodyPr>
          <a:lstStyle/>
          <a:p>
            <a:r>
              <a:rPr lang="en" sz="3200" b="1" i="0" u="sng" strike="noStrike" cap="none" dirty="0">
                <a:solidFill>
                  <a:srgbClr val="000000"/>
                </a:solidFill>
                <a:latin typeface="Delius" panose="02000603000000000000" pitchFamily="2" charset="0"/>
                <a:ea typeface="Arial Rounded"/>
                <a:cs typeface="Arial Rounded"/>
                <a:sym typeface="Arial Rounded"/>
              </a:rPr>
              <a:t>Year 6 Camp - Deanfield</a:t>
            </a:r>
            <a:endParaRPr lang="en-GB" sz="3200" dirty="0"/>
          </a:p>
        </p:txBody>
      </p:sp>
      <p:pic>
        <p:nvPicPr>
          <p:cNvPr id="4" name="Picture 3">
            <a:extLst>
              <a:ext uri="{FF2B5EF4-FFF2-40B4-BE49-F238E27FC236}">
                <a16:creationId xmlns:a16="http://schemas.microsoft.com/office/drawing/2014/main" id="{8D0104C5-99B4-4FCF-B300-2FE3D6196B96}"/>
              </a:ext>
            </a:extLst>
          </p:cNvPr>
          <p:cNvPicPr>
            <a:picLocks noChangeAspect="1"/>
          </p:cNvPicPr>
          <p:nvPr/>
        </p:nvPicPr>
        <p:blipFill>
          <a:blip r:embed="rId5"/>
          <a:stretch>
            <a:fillRect/>
          </a:stretch>
        </p:blipFill>
        <p:spPr>
          <a:xfrm>
            <a:off x="904369" y="4406342"/>
            <a:ext cx="6347288" cy="1869458"/>
          </a:xfrm>
          <a:prstGeom prst="rect">
            <a:avLst/>
          </a:prstGeom>
        </p:spPr>
      </p:pic>
      <p:sp>
        <p:nvSpPr>
          <p:cNvPr id="15" name="TextBox 14">
            <a:extLst>
              <a:ext uri="{FF2B5EF4-FFF2-40B4-BE49-F238E27FC236}">
                <a16:creationId xmlns:a16="http://schemas.microsoft.com/office/drawing/2014/main" id="{49A53A7B-E48C-4753-8BA8-B2229E67BA3C}"/>
              </a:ext>
            </a:extLst>
          </p:cNvPr>
          <p:cNvSpPr txBox="1"/>
          <p:nvPr/>
        </p:nvSpPr>
        <p:spPr>
          <a:xfrm>
            <a:off x="537471" y="2540530"/>
            <a:ext cx="10897784" cy="1631216"/>
          </a:xfrm>
          <a:prstGeom prst="rect">
            <a:avLst/>
          </a:prstGeom>
          <a:noFill/>
        </p:spPr>
        <p:txBody>
          <a:bodyPr wrap="square">
            <a:spAutoFit/>
          </a:bodyPr>
          <a:lstStyle/>
          <a:p>
            <a:pPr marL="342900" indent="-342900">
              <a:buFont typeface="Arial" panose="020B0604020202020204" pitchFamily="34" charset="0"/>
              <a:buChar char="•"/>
            </a:pPr>
            <a:r>
              <a:rPr lang="en-GB" sz="2000" dirty="0">
                <a:effectLst/>
                <a:latin typeface="Delius" panose="02000603000000000000" pitchFamily="2" charset="0"/>
                <a:ea typeface="Calibri" panose="020F0502020204030204" pitchFamily="34" charset="0"/>
                <a:cs typeface="Times New Roman" panose="02020603050405020304" pitchFamily="18" charset="0"/>
              </a:rPr>
              <a:t>Year 6 Camp will be after SATs, between Monday 28</a:t>
            </a:r>
            <a:r>
              <a:rPr lang="en-GB" sz="2000" baseline="30000" dirty="0">
                <a:effectLst/>
                <a:latin typeface="Delius" panose="02000603000000000000" pitchFamily="2" charset="0"/>
                <a:ea typeface="Calibri" panose="020F0502020204030204" pitchFamily="34" charset="0"/>
                <a:cs typeface="Times New Roman" panose="02020603050405020304" pitchFamily="18" charset="0"/>
              </a:rPr>
              <a:t>th</a:t>
            </a:r>
            <a:r>
              <a:rPr lang="en-GB" sz="2000" dirty="0">
                <a:effectLst/>
                <a:latin typeface="Delius" panose="02000603000000000000" pitchFamily="2" charset="0"/>
                <a:ea typeface="Calibri" panose="020F0502020204030204" pitchFamily="34" charset="0"/>
                <a:cs typeface="Times New Roman" panose="02020603050405020304" pitchFamily="18" charset="0"/>
              </a:rPr>
              <a:t>June and Friday 2</a:t>
            </a:r>
            <a:r>
              <a:rPr lang="en-GB" sz="2000" baseline="30000" dirty="0">
                <a:effectLst/>
                <a:latin typeface="Delius" panose="02000603000000000000" pitchFamily="2" charset="0"/>
                <a:ea typeface="Calibri" panose="020F0502020204030204" pitchFamily="34" charset="0"/>
                <a:cs typeface="Times New Roman" panose="02020603050405020304" pitchFamily="18" charset="0"/>
              </a:rPr>
              <a:t>nd</a:t>
            </a:r>
            <a:r>
              <a:rPr lang="en-GB" sz="2000" dirty="0">
                <a:effectLst/>
                <a:latin typeface="Delius" panose="02000603000000000000" pitchFamily="2" charset="0"/>
                <a:ea typeface="Calibri" panose="020F0502020204030204" pitchFamily="34" charset="0"/>
                <a:cs typeface="Times New Roman" panose="02020603050405020304" pitchFamily="18" charset="0"/>
              </a:rPr>
              <a:t> July 2027.  </a:t>
            </a:r>
          </a:p>
          <a:p>
            <a:pPr marL="342900" indent="-342900">
              <a:buFont typeface="Arial" panose="020B0604020202020204" pitchFamily="34" charset="0"/>
              <a:buChar char="•"/>
            </a:pPr>
            <a:endParaRPr lang="en-GB" sz="2000" dirty="0">
              <a:effectLst/>
              <a:latin typeface="Delius" panose="02000603000000000000" pitchFamily="2"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GB" sz="2000" dirty="0">
                <a:effectLst/>
                <a:latin typeface="Delius" panose="02000603000000000000" pitchFamily="2" charset="0"/>
                <a:ea typeface="Calibri" panose="020F0502020204030204" pitchFamily="34" charset="0"/>
                <a:cs typeface="Times New Roman" panose="02020603050405020304" pitchFamily="18" charset="0"/>
              </a:rPr>
              <a:t>2 classes will go from Monday to Wednesday and 2 classes from Wednesday to Friday: it is a 3-day trip with 2 nights on-site.  (Which classes will go when will not be decided until Term 3)</a:t>
            </a:r>
            <a:endParaRPr lang="en-GB" sz="2000" dirty="0">
              <a:latin typeface="Delius" panose="02000603000000000000" pitchFamily="2" charset="0"/>
            </a:endParaRPr>
          </a:p>
        </p:txBody>
      </p:sp>
      <p:sp>
        <p:nvSpPr>
          <p:cNvPr id="17" name="TextBox 16">
            <a:extLst>
              <a:ext uri="{FF2B5EF4-FFF2-40B4-BE49-F238E27FC236}">
                <a16:creationId xmlns:a16="http://schemas.microsoft.com/office/drawing/2014/main" id="{F479557E-636E-497D-9488-3737D315E39F}"/>
              </a:ext>
            </a:extLst>
          </p:cNvPr>
          <p:cNvSpPr txBox="1"/>
          <p:nvPr/>
        </p:nvSpPr>
        <p:spPr>
          <a:xfrm>
            <a:off x="7930104" y="4879165"/>
            <a:ext cx="3583549" cy="869854"/>
          </a:xfrm>
          <a:prstGeom prst="rect">
            <a:avLst/>
          </a:prstGeom>
          <a:noFill/>
          <a:ln>
            <a:solidFill>
              <a:schemeClr val="accent1"/>
            </a:solidFill>
          </a:ln>
        </p:spPr>
        <p:txBody>
          <a:bodyPr wrap="square">
            <a:spAutoFit/>
          </a:bodyPr>
          <a:lstStyle/>
          <a:p>
            <a:pPr>
              <a:lnSpc>
                <a:spcPct val="107000"/>
              </a:lnSpc>
              <a:spcAft>
                <a:spcPts val="800"/>
              </a:spcAft>
            </a:pPr>
            <a:r>
              <a:rPr lang="en-GB" sz="1600" dirty="0">
                <a:effectLst/>
                <a:latin typeface="Delius" panose="02000603000000000000" pitchFamily="2" charset="0"/>
                <a:ea typeface="Calibri" panose="020F0502020204030204" pitchFamily="34" charset="0"/>
                <a:cs typeface="Times New Roman" panose="02020603050405020304" pitchFamily="18" charset="0"/>
              </a:rPr>
              <a:t>There will be a drop-in Q&amp;A session on Monday 28</a:t>
            </a:r>
            <a:r>
              <a:rPr lang="en-GB" sz="1600" baseline="30000" dirty="0">
                <a:effectLst/>
                <a:latin typeface="Delius" panose="02000603000000000000" pitchFamily="2" charset="0"/>
                <a:ea typeface="Calibri" panose="020F0502020204030204" pitchFamily="34" charset="0"/>
                <a:cs typeface="Times New Roman" panose="02020603050405020304" pitchFamily="18" charset="0"/>
              </a:rPr>
              <a:t>th</a:t>
            </a:r>
            <a:r>
              <a:rPr lang="en-GB" sz="1600" dirty="0">
                <a:effectLst/>
                <a:latin typeface="Delius" panose="02000603000000000000" pitchFamily="2" charset="0"/>
                <a:ea typeface="Calibri" panose="020F0502020204030204" pitchFamily="34" charset="0"/>
                <a:cs typeface="Times New Roman" panose="02020603050405020304" pitchFamily="18" charset="0"/>
              </a:rPr>
              <a:t> September from 3.20 – 3.45pm in 5MC’s classroom.  </a:t>
            </a:r>
          </a:p>
        </p:txBody>
      </p:sp>
    </p:spTree>
    <p:extLst>
      <p:ext uri="{BB962C8B-B14F-4D97-AF65-F5344CB8AC3E}">
        <p14:creationId xmlns:p14="http://schemas.microsoft.com/office/powerpoint/2010/main" val="2829440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26"/>
          <p:cNvSpPr/>
          <p:nvPr/>
        </p:nvSpPr>
        <p:spPr>
          <a:xfrm>
            <a:off x="0" y="6290800"/>
            <a:ext cx="4863900" cy="567300"/>
          </a:xfrm>
          <a:prstGeom prst="rect">
            <a:avLst/>
          </a:prstGeom>
          <a:solidFill>
            <a:srgbClr val="1155CC"/>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Delius" panose="02000603000000000000" pitchFamily="2" charset="0"/>
              <a:ea typeface="Calibri"/>
              <a:cs typeface="Calibri"/>
              <a:sym typeface="Calibri"/>
            </a:endParaRPr>
          </a:p>
        </p:txBody>
      </p:sp>
      <p:sp>
        <p:nvSpPr>
          <p:cNvPr id="249" name="Google Shape;249;p26"/>
          <p:cNvSpPr/>
          <p:nvPr/>
        </p:nvSpPr>
        <p:spPr>
          <a:xfrm>
            <a:off x="4864000" y="6280800"/>
            <a:ext cx="7328100" cy="577200"/>
          </a:xfrm>
          <a:prstGeom prst="rect">
            <a:avLst/>
          </a:prstGeom>
          <a:solidFill>
            <a:srgbClr val="FCE50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Delius" panose="02000603000000000000" pitchFamily="2" charset="0"/>
              <a:ea typeface="Calibri"/>
              <a:cs typeface="Calibri"/>
              <a:sym typeface="Calibri"/>
            </a:endParaRPr>
          </a:p>
        </p:txBody>
      </p:sp>
      <p:sp>
        <p:nvSpPr>
          <p:cNvPr id="250" name="Google Shape;250;p26"/>
          <p:cNvSpPr txBox="1"/>
          <p:nvPr/>
        </p:nvSpPr>
        <p:spPr>
          <a:xfrm>
            <a:off x="101600" y="6271500"/>
            <a:ext cx="4422900" cy="5673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FFFFFF"/>
                </a:solidFill>
                <a:latin typeface="Delius" panose="02000603000000000000" pitchFamily="2" charset="0"/>
                <a:ea typeface="Cabin Condensed"/>
                <a:cs typeface="Cabin Condensed"/>
                <a:sym typeface="Cabin Condensed"/>
              </a:rPr>
              <a:t>ASHTON GATE PRIMARY SCHOOL</a:t>
            </a:r>
            <a:endParaRPr sz="1800" b="1" i="0" u="none" strike="noStrike" cap="none">
              <a:solidFill>
                <a:srgbClr val="FFFFFF"/>
              </a:solidFill>
              <a:latin typeface="Delius" panose="02000603000000000000" pitchFamily="2" charset="0"/>
              <a:ea typeface="Cabin Condensed"/>
              <a:cs typeface="Cabin Condensed"/>
              <a:sym typeface="Cabin Condensed"/>
            </a:endParaRPr>
          </a:p>
        </p:txBody>
      </p:sp>
      <p:sp>
        <p:nvSpPr>
          <p:cNvPr id="251" name="Google Shape;251;p26"/>
          <p:cNvSpPr/>
          <p:nvPr/>
        </p:nvSpPr>
        <p:spPr>
          <a:xfrm>
            <a:off x="6921100" y="5343350"/>
            <a:ext cx="2218500" cy="8337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Delius" panose="02000603000000000000" pitchFamily="2" charset="0"/>
              <a:sym typeface="Arial"/>
            </a:endParaRPr>
          </a:p>
        </p:txBody>
      </p:sp>
      <p:pic>
        <p:nvPicPr>
          <p:cNvPr id="252" name="Google Shape;252;p26"/>
          <p:cNvPicPr preferRelativeResize="0"/>
          <p:nvPr/>
        </p:nvPicPr>
        <p:blipFill rotWithShape="1">
          <a:blip r:embed="rId3">
            <a:alphaModFix/>
          </a:blip>
          <a:srcRect/>
          <a:stretch/>
        </p:blipFill>
        <p:spPr>
          <a:xfrm>
            <a:off x="4457701" y="6247677"/>
            <a:ext cx="662742" cy="643445"/>
          </a:xfrm>
          <a:prstGeom prst="rect">
            <a:avLst/>
          </a:prstGeom>
          <a:noFill/>
          <a:ln>
            <a:noFill/>
          </a:ln>
        </p:spPr>
      </p:pic>
      <p:sp>
        <p:nvSpPr>
          <p:cNvPr id="253" name="Google Shape;253;p26"/>
          <p:cNvSpPr/>
          <p:nvPr/>
        </p:nvSpPr>
        <p:spPr>
          <a:xfrm>
            <a:off x="7499692" y="4218450"/>
            <a:ext cx="4461080" cy="2329147"/>
          </a:xfrm>
          <a:prstGeom prst="wedgeEllipseCallout">
            <a:avLst>
              <a:gd name="adj1" fmla="val -50616"/>
              <a:gd name="adj2" fmla="val 51754"/>
            </a:avLst>
          </a:prstGeom>
          <a:solidFill>
            <a:schemeClr val="accent1"/>
          </a:solidFill>
          <a:ln w="25400" cap="flat" cmpd="sng">
            <a:solidFill>
              <a:srgbClr val="42719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 sz="1600" b="0" i="0" u="none" strike="noStrike" cap="none" dirty="0">
                <a:solidFill>
                  <a:schemeClr val="lt1"/>
                </a:solidFill>
                <a:latin typeface="Delius" panose="02000603000000000000" pitchFamily="2" charset="0"/>
                <a:sym typeface="Arial"/>
              </a:rPr>
              <a:t>In term 5 and 6, we start to prepare your child for moving on to Y7. We talk about many aspects of the transition to secondary- their worries, what will be different, how to be organised, ways to make new friendships etc</a:t>
            </a:r>
            <a:endParaRPr sz="1600" b="0" i="0" u="none" strike="noStrike" cap="none" dirty="0">
              <a:solidFill>
                <a:srgbClr val="000000"/>
              </a:solidFill>
              <a:latin typeface="Delius" panose="02000603000000000000" pitchFamily="2" charset="0"/>
              <a:sym typeface="Arial"/>
            </a:endParaRPr>
          </a:p>
        </p:txBody>
      </p:sp>
      <p:pic>
        <p:nvPicPr>
          <p:cNvPr id="254" name="Google Shape;254;p26" descr="Image result for year 7"/>
          <p:cNvPicPr preferRelativeResize="0"/>
          <p:nvPr/>
        </p:nvPicPr>
        <p:blipFill rotWithShape="1">
          <a:blip r:embed="rId4">
            <a:alphaModFix/>
          </a:blip>
          <a:srcRect/>
          <a:stretch/>
        </p:blipFill>
        <p:spPr>
          <a:xfrm>
            <a:off x="885825" y="209404"/>
            <a:ext cx="1415941" cy="1636040"/>
          </a:xfrm>
          <a:prstGeom prst="rect">
            <a:avLst/>
          </a:prstGeom>
          <a:noFill/>
          <a:ln>
            <a:noFill/>
          </a:ln>
        </p:spPr>
      </p:pic>
      <p:sp>
        <p:nvSpPr>
          <p:cNvPr id="256" name="Google Shape;256;p26"/>
          <p:cNvSpPr txBox="1"/>
          <p:nvPr/>
        </p:nvSpPr>
        <p:spPr>
          <a:xfrm>
            <a:off x="535804" y="4344395"/>
            <a:ext cx="6096000" cy="15696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 sz="1600" b="0" i="0" u="none" strike="noStrike" cap="none" dirty="0">
                <a:solidFill>
                  <a:srgbClr val="FF0000"/>
                </a:solidFill>
                <a:latin typeface="Delius" panose="02000603000000000000" pitchFamily="2" charset="0"/>
                <a:sym typeface="Arial"/>
              </a:rPr>
              <a:t>Our Ashton Gaters go to a wide range of secondary schools and we would recommend that you go and visit a few with your child and get a feel for them. </a:t>
            </a:r>
          </a:p>
          <a:p>
            <a:pPr marL="0" marR="0" lvl="0" indent="0" algn="ctr" rtl="0">
              <a:lnSpc>
                <a:spcPct val="100000"/>
              </a:lnSpc>
              <a:spcBef>
                <a:spcPts val="0"/>
              </a:spcBef>
              <a:spcAft>
                <a:spcPts val="0"/>
              </a:spcAft>
              <a:buClr>
                <a:srgbClr val="000000"/>
              </a:buClr>
              <a:buSzPts val="1400"/>
              <a:buFont typeface="Arial"/>
              <a:buNone/>
            </a:pPr>
            <a:endParaRPr sz="1600" b="0" i="0" u="none" strike="noStrike" cap="none" dirty="0">
              <a:solidFill>
                <a:srgbClr val="000000"/>
              </a:solidFill>
              <a:latin typeface="Delius" panose="02000603000000000000" pitchFamily="2" charset="0"/>
              <a:sym typeface="Arial"/>
            </a:endParaRPr>
          </a:p>
          <a:p>
            <a:pPr marL="0" marR="0" lvl="0" indent="0" algn="ctr" rtl="0">
              <a:lnSpc>
                <a:spcPct val="100000"/>
              </a:lnSpc>
              <a:spcBef>
                <a:spcPts val="0"/>
              </a:spcBef>
              <a:spcAft>
                <a:spcPts val="0"/>
              </a:spcAft>
              <a:buClr>
                <a:srgbClr val="000000"/>
              </a:buClr>
              <a:buSzPts val="1400"/>
              <a:buFont typeface="Arial"/>
              <a:buNone/>
            </a:pPr>
            <a:r>
              <a:rPr lang="en" sz="1600" b="0" i="0" u="none" strike="noStrike" cap="none" dirty="0">
                <a:solidFill>
                  <a:srgbClr val="FF0000"/>
                </a:solidFill>
                <a:latin typeface="Delius" panose="02000603000000000000" pitchFamily="2" charset="0"/>
                <a:sym typeface="Arial"/>
              </a:rPr>
              <a:t>Talk to people you know about their experiences of different secondary schools and look at their websites. </a:t>
            </a:r>
            <a:endParaRPr sz="1600" b="0" i="0" u="none" strike="noStrike" cap="none" dirty="0">
              <a:solidFill>
                <a:srgbClr val="000000"/>
              </a:solidFill>
              <a:latin typeface="Delius" panose="02000603000000000000" pitchFamily="2" charset="0"/>
              <a:sym typeface="Arial"/>
            </a:endParaRPr>
          </a:p>
        </p:txBody>
      </p:sp>
      <p:sp>
        <p:nvSpPr>
          <p:cNvPr id="257" name="Google Shape;257;p26"/>
          <p:cNvSpPr txBox="1"/>
          <p:nvPr/>
        </p:nvSpPr>
        <p:spPr>
          <a:xfrm>
            <a:off x="718208" y="2172890"/>
            <a:ext cx="3086538" cy="1567800"/>
          </a:xfrm>
          <a:prstGeom prst="rect">
            <a:avLst/>
          </a:prstGeom>
          <a:solidFill>
            <a:schemeClr val="bg1"/>
          </a:solidFill>
          <a:ln>
            <a:solidFill>
              <a:schemeClr val="accent1"/>
            </a:solid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 sz="2800" b="0" i="0" u="none" strike="noStrike" cap="none" dirty="0">
                <a:solidFill>
                  <a:schemeClr val="dk1"/>
                </a:solidFill>
                <a:latin typeface="Delius" panose="02000603000000000000" pitchFamily="2" charset="0"/>
                <a:ea typeface="Calibri"/>
                <a:cs typeface="Calibri"/>
                <a:sym typeface="Calibri"/>
              </a:rPr>
              <a:t>The deadline for applications is </a:t>
            </a:r>
            <a:r>
              <a:rPr lang="en" sz="2800" b="1" i="0" u="none" strike="noStrike" cap="none" dirty="0">
                <a:solidFill>
                  <a:srgbClr val="FF0000"/>
                </a:solidFill>
                <a:latin typeface="Delius" panose="02000603000000000000" pitchFamily="2" charset="0"/>
                <a:ea typeface="Calibri"/>
                <a:cs typeface="Calibri"/>
                <a:sym typeface="Calibri"/>
              </a:rPr>
              <a:t>31st October</a:t>
            </a:r>
            <a:r>
              <a:rPr lang="en" sz="2800" b="0" i="0" u="none" strike="noStrike" cap="none" dirty="0">
                <a:solidFill>
                  <a:schemeClr val="dk1"/>
                </a:solidFill>
                <a:latin typeface="Delius" panose="02000603000000000000" pitchFamily="2" charset="0"/>
                <a:ea typeface="Calibri"/>
                <a:cs typeface="Calibri"/>
                <a:sym typeface="Calibri"/>
              </a:rPr>
              <a:t>.</a:t>
            </a:r>
            <a:endParaRPr sz="2800" b="0" i="0" u="none" strike="noStrike" cap="none" dirty="0">
              <a:solidFill>
                <a:schemeClr val="dk1"/>
              </a:solidFill>
              <a:latin typeface="Delius" panose="02000603000000000000" pitchFamily="2" charset="0"/>
              <a:ea typeface="Calibri"/>
              <a:cs typeface="Calibri"/>
              <a:sym typeface="Calibri"/>
            </a:endParaRPr>
          </a:p>
        </p:txBody>
      </p:sp>
      <p:pic>
        <p:nvPicPr>
          <p:cNvPr id="3" name="Picture 2">
            <a:extLst>
              <a:ext uri="{FF2B5EF4-FFF2-40B4-BE49-F238E27FC236}">
                <a16:creationId xmlns:a16="http://schemas.microsoft.com/office/drawing/2014/main" id="{9B29880C-D33A-4C03-B1E5-DEFD3B3E2E2F}"/>
              </a:ext>
            </a:extLst>
          </p:cNvPr>
          <p:cNvPicPr>
            <a:picLocks noChangeAspect="1"/>
          </p:cNvPicPr>
          <p:nvPr/>
        </p:nvPicPr>
        <p:blipFill>
          <a:blip r:embed="rId5"/>
          <a:stretch>
            <a:fillRect/>
          </a:stretch>
        </p:blipFill>
        <p:spPr>
          <a:xfrm>
            <a:off x="4457701" y="894160"/>
            <a:ext cx="7179454" cy="2703227"/>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5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7"/>
          <p:cNvSpPr/>
          <p:nvPr/>
        </p:nvSpPr>
        <p:spPr>
          <a:xfrm>
            <a:off x="0" y="6290800"/>
            <a:ext cx="4863900" cy="567300"/>
          </a:xfrm>
          <a:prstGeom prst="rect">
            <a:avLst/>
          </a:prstGeom>
          <a:solidFill>
            <a:srgbClr val="1155CC"/>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263" name="Google Shape;263;p27"/>
          <p:cNvSpPr/>
          <p:nvPr/>
        </p:nvSpPr>
        <p:spPr>
          <a:xfrm>
            <a:off x="4864000" y="6280800"/>
            <a:ext cx="7328100" cy="577200"/>
          </a:xfrm>
          <a:prstGeom prst="rect">
            <a:avLst/>
          </a:prstGeom>
          <a:solidFill>
            <a:srgbClr val="FCE503"/>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Calibri"/>
              <a:ea typeface="Calibri"/>
              <a:cs typeface="Calibri"/>
              <a:sym typeface="Calibri"/>
            </a:endParaRPr>
          </a:p>
        </p:txBody>
      </p:sp>
      <p:sp>
        <p:nvSpPr>
          <p:cNvPr id="264" name="Google Shape;264;p27"/>
          <p:cNvSpPr txBox="1"/>
          <p:nvPr/>
        </p:nvSpPr>
        <p:spPr>
          <a:xfrm>
            <a:off x="101600" y="6271500"/>
            <a:ext cx="4422900" cy="567300"/>
          </a:xfrm>
          <a:prstGeom prst="rect">
            <a:avLst/>
          </a:prstGeom>
          <a:noFill/>
          <a:ln>
            <a:noFill/>
          </a:ln>
        </p:spPr>
        <p:txBody>
          <a:bodyPr spcFirstLastPara="1" wrap="square" lIns="121900" tIns="121900" rIns="121900" bIns="1219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 sz="1800" b="0" i="0" u="none" strike="noStrike" cap="none">
                <a:solidFill>
                  <a:srgbClr val="FFFFFF"/>
                </a:solidFill>
                <a:latin typeface="Cabin Condensed"/>
                <a:ea typeface="Cabin Condensed"/>
                <a:cs typeface="Cabin Condensed"/>
                <a:sym typeface="Cabin Condensed"/>
              </a:rPr>
              <a:t>ASHTON GATE PRIMARY SCHOOL</a:t>
            </a:r>
            <a:endParaRPr sz="1800" b="1" i="0" u="none" strike="noStrike" cap="none">
              <a:solidFill>
                <a:srgbClr val="FFFFFF"/>
              </a:solidFill>
              <a:latin typeface="Cabin Condensed"/>
              <a:ea typeface="Cabin Condensed"/>
              <a:cs typeface="Cabin Condensed"/>
              <a:sym typeface="Cabin Condensed"/>
            </a:endParaRPr>
          </a:p>
        </p:txBody>
      </p:sp>
      <p:sp>
        <p:nvSpPr>
          <p:cNvPr id="265" name="Google Shape;265;p27"/>
          <p:cNvSpPr/>
          <p:nvPr/>
        </p:nvSpPr>
        <p:spPr>
          <a:xfrm>
            <a:off x="6921100" y="5343350"/>
            <a:ext cx="2218500" cy="8337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66" name="Google Shape;266;p27"/>
          <p:cNvPicPr preferRelativeResize="0"/>
          <p:nvPr/>
        </p:nvPicPr>
        <p:blipFill rotWithShape="1">
          <a:blip r:embed="rId3">
            <a:alphaModFix/>
          </a:blip>
          <a:srcRect/>
          <a:stretch/>
        </p:blipFill>
        <p:spPr>
          <a:xfrm>
            <a:off x="4457701" y="6247677"/>
            <a:ext cx="662742" cy="643445"/>
          </a:xfrm>
          <a:prstGeom prst="rect">
            <a:avLst/>
          </a:prstGeom>
          <a:noFill/>
          <a:ln>
            <a:noFill/>
          </a:ln>
        </p:spPr>
      </p:pic>
      <p:pic>
        <p:nvPicPr>
          <p:cNvPr id="267" name="Google Shape;267;p27"/>
          <p:cNvPicPr preferRelativeResize="0"/>
          <p:nvPr/>
        </p:nvPicPr>
        <p:blipFill rotWithShape="1">
          <a:blip r:embed="rId4">
            <a:alphaModFix/>
          </a:blip>
          <a:srcRect/>
          <a:stretch/>
        </p:blipFill>
        <p:spPr>
          <a:xfrm>
            <a:off x="7683062" y="1238728"/>
            <a:ext cx="3639717" cy="3746215"/>
          </a:xfrm>
          <a:prstGeom prst="rect">
            <a:avLst/>
          </a:prstGeom>
          <a:noFill/>
          <a:ln>
            <a:noFill/>
          </a:ln>
        </p:spPr>
      </p:pic>
      <p:sp>
        <p:nvSpPr>
          <p:cNvPr id="268" name="Google Shape;268;p27"/>
          <p:cNvSpPr txBox="1"/>
          <p:nvPr/>
        </p:nvSpPr>
        <p:spPr>
          <a:xfrm>
            <a:off x="1117435" y="1917677"/>
            <a:ext cx="4978565" cy="2123658"/>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6600"/>
              <a:buFont typeface="Arial"/>
              <a:buNone/>
            </a:pPr>
            <a:r>
              <a:rPr lang="en" sz="6600" b="0" i="0" u="none" strike="noStrike" cap="none" dirty="0">
                <a:solidFill>
                  <a:srgbClr val="000000"/>
                </a:solidFill>
                <a:latin typeface="Delius" panose="02000603000000000000" pitchFamily="2" charset="0"/>
                <a:sym typeface="Arial"/>
              </a:rPr>
              <a:t>Any questions?</a:t>
            </a:r>
            <a:endParaRPr sz="1400" b="0" i="0" u="none" strike="noStrike" cap="none" dirty="0">
              <a:solidFill>
                <a:srgbClr val="000000"/>
              </a:solidFill>
              <a:latin typeface="Delius" panose="02000603000000000000" pitchFamily="2" charset="0"/>
              <a:sym typeface="Arial"/>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553</TotalTime>
  <Words>1027</Words>
  <Application>Microsoft Office PowerPoint</Application>
  <PresentationFormat>Widescreen</PresentationFormat>
  <Paragraphs>126</Paragraphs>
  <Slides>14</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Cabin Condensed</vt:lpstr>
      <vt:lpstr>Arial Rounded</vt:lpstr>
      <vt:lpstr>Calibri</vt:lpstr>
      <vt:lpstr>Delius</vt:lpstr>
      <vt:lpstr>Office Theme</vt:lpstr>
      <vt:lpstr>PowerPoint Presentation</vt:lpstr>
      <vt:lpstr>Website:  www.ashtongate.bristol.sch.uk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Dowlman</dc:creator>
  <cp:lastModifiedBy>Kelly Cooper</cp:lastModifiedBy>
  <cp:revision>19</cp:revision>
  <dcterms:created xsi:type="dcterms:W3CDTF">2021-09-05T12:32:14Z</dcterms:created>
  <dcterms:modified xsi:type="dcterms:W3CDTF">2026-09-18T14:37:17Z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0x010100479472FC97EDFD45A748BD8A565814BF</vt:lpwstr>
  </property>
  <property fmtid="{D5CDD505-2E9C-101B-9397-08002B2CF9AE}" pid="3" name="MediaServiceImageTags">
    <vt:lpwstr/>
  </property>
</Properties>
</file>