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7010400" cy="9296400"/>
  <p:embeddedFontLst>
    <p:embeddedFont>
      <p:font typeface="Cabin Condensed" panose="020B060402020202020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Delius" panose="020B0604020202020204" charset="0"/>
      <p:regular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5" roundtripDataSignature="AMtx7mhkTPKaGk4E7PDz52wnVdT6n9WtS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AB118B-1C17-4B56-8038-601848AFBEFC}">
  <a:tblStyle styleId="{3BAB118B-1C17-4B56-8038-601848AFBEFC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840" cy="466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938" y="0"/>
            <a:ext cx="3037840" cy="466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9538" y="757238"/>
            <a:ext cx="6729412" cy="37846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8" name="Google Shape;88;p3:notes"/>
          <p:cNvSpPr txBox="1">
            <a:spLocks noGrp="1"/>
          </p:cNvSpPr>
          <p:nvPr>
            <p:ph type="body" idx="1"/>
          </p:nvPr>
        </p:nvSpPr>
        <p:spPr>
          <a:xfrm>
            <a:off x="694874" y="4794506"/>
            <a:ext cx="5558988" cy="4542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7" name="Google Shape;97;p4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0" name="Google Shape;120;p6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111cc2a29db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0" name="Google Shape;130;g111cc2a29db_0_31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p7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37c2c208772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1" name="Google Shape;161;g37c2c208772_0_1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37c2c208772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g37c2c208772_0_31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200" cy="41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5" name="Google Shape;185;p8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7" name="Google Shape;197;p9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8" name="Google Shape;208;p10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2" name="Google Shape;222;p24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4" name="Google Shape;234;p25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6" name="Google Shape;246;p26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0" name="Google Shape;260;p27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4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marL="1371600" lvl="2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marL="1828800" lvl="3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marL="2286000" lvl="4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marL="2743200" lvl="5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marL="3200400" lvl="6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marL="3657600" lvl="7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marL="4114800" lvl="8" indent="-31750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1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1">
  <p:cSld name="CUSTOM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g111288c1e3d_1_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2">
  <p:cSld name="CUSTOM_1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g111288c1e3d_1_4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2" name="Google Shape;32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1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1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3" name="Google Shape;63;p2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4" name="Google Shape;6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0" name="Google Shape;70;p2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1" name="Google Shape;7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10" Type="http://schemas.openxmlformats.org/officeDocument/2006/relationships/image" Target="../media/image11.jpg"/><Relationship Id="rId4" Type="http://schemas.openxmlformats.org/officeDocument/2006/relationships/image" Target="../media/image1.jpg"/><Relationship Id="rId9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3"/>
          <p:cNvSpPr/>
          <p:nvPr/>
        </p:nvSpPr>
        <p:spPr>
          <a:xfrm>
            <a:off x="0" y="-157083"/>
            <a:ext cx="12192000" cy="3626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3"/>
          <p:cNvSpPr/>
          <p:nvPr/>
        </p:nvSpPr>
        <p:spPr>
          <a:xfrm>
            <a:off x="0" y="3626800"/>
            <a:ext cx="12192000" cy="3626800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3"/>
          <p:cNvSpPr txBox="1"/>
          <p:nvPr/>
        </p:nvSpPr>
        <p:spPr>
          <a:xfrm>
            <a:off x="1402545" y="3895716"/>
            <a:ext cx="9178000" cy="1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" sz="8000" b="1" i="0" u="none" strike="noStrike" cap="none">
                <a:solidFill>
                  <a:srgbClr val="FCE503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</a:t>
            </a:r>
            <a:endParaRPr sz="8000" b="1" i="0" u="none" strike="noStrike" cap="none">
              <a:solidFill>
                <a:srgbClr val="FCE503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" sz="8000" b="1" i="0" u="none" strike="noStrike" cap="none">
                <a:solidFill>
                  <a:srgbClr val="FCE503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Primary School</a:t>
            </a:r>
            <a:endParaRPr sz="8000" b="1" i="0" u="none" strike="noStrike" cap="none">
              <a:solidFill>
                <a:srgbClr val="FCE503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93" name="Google Shape;93;p3"/>
          <p:cNvSpPr txBox="1"/>
          <p:nvPr/>
        </p:nvSpPr>
        <p:spPr>
          <a:xfrm>
            <a:off x="116787" y="9"/>
            <a:ext cx="11401200" cy="22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" sz="6000" b="1" i="0" u="none" strike="noStrike" cap="none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Meet &amp; Greet – Year 6</a:t>
            </a:r>
            <a:endParaRPr sz="6000" b="1" i="0" u="none" strike="noStrike" cap="none">
              <a:solidFill>
                <a:srgbClr val="0000C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4" name="Google Shape;94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5510" y="1866671"/>
            <a:ext cx="1600979" cy="1586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4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4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02" name="Google Shape;102;p4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3" name="Google Shape;103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4"/>
          <p:cNvSpPr/>
          <p:nvPr/>
        </p:nvSpPr>
        <p:spPr>
          <a:xfrm>
            <a:off x="3803647" y="251889"/>
            <a:ext cx="8697199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" sz="6000" b="1" i="0" u="none" strike="noStrike" cap="none">
                <a:solidFill>
                  <a:srgbClr val="5554BF"/>
                </a:solidFill>
                <a:latin typeface="Arial"/>
                <a:ea typeface="Arial"/>
                <a:cs typeface="Arial"/>
                <a:sym typeface="Arial"/>
              </a:rPr>
              <a:t>Rising High Together</a:t>
            </a:r>
            <a:endParaRPr sz="6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5" name="Google Shape;105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6344" y="1073773"/>
            <a:ext cx="3453411" cy="3773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22304" y="1398455"/>
            <a:ext cx="3459883" cy="47421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5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5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pic>
        <p:nvPicPr>
          <p:cNvPr id="114" name="Google Shape;11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5"/>
          <p:cNvSpPr txBox="1">
            <a:spLocks noGrp="1"/>
          </p:cNvSpPr>
          <p:nvPr>
            <p:ph type="title"/>
          </p:nvPr>
        </p:nvSpPr>
        <p:spPr>
          <a:xfrm>
            <a:off x="5257764" y="3186803"/>
            <a:ext cx="5285953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lang="en" sz="2400" b="1" dirty="0">
                <a:latin typeface="Arial Rounded"/>
                <a:ea typeface="Arial Rounded"/>
                <a:cs typeface="Arial Rounded"/>
                <a:sym typeface="Arial Rounded"/>
              </a:rPr>
              <a:t>Website: </a:t>
            </a:r>
            <a:r>
              <a:rPr lang="en-GB" sz="2400" b="1" u="sng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https://www.ashtongate.amplifyeducation.co.uk/</a:t>
            </a:r>
            <a:br>
              <a:rPr lang="en" sz="2400" b="1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br>
              <a:rPr lang="en" sz="2400" b="1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br>
              <a:rPr lang="en" sz="2400" b="1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" sz="24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Term dates</a:t>
            </a:r>
            <a:br>
              <a:rPr lang="en" sz="24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" sz="24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Term overviews</a:t>
            </a:r>
            <a:br>
              <a:rPr lang="en" sz="24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" sz="24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Overview of events</a:t>
            </a:r>
            <a:br>
              <a:rPr lang="en" sz="24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" sz="24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Policies</a:t>
            </a:r>
            <a:endParaRPr sz="2400" b="1" dirty="0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116" name="Google Shape;116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0565" y="161450"/>
            <a:ext cx="3152588" cy="6050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50611" y="357009"/>
            <a:ext cx="5893106" cy="27340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6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6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pic>
        <p:nvPicPr>
          <p:cNvPr id="125" name="Google Shape;125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83563" y="1846197"/>
            <a:ext cx="2215697" cy="2403606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6"/>
          <p:cNvSpPr txBox="1"/>
          <p:nvPr/>
        </p:nvSpPr>
        <p:spPr>
          <a:xfrm>
            <a:off x="618564" y="289157"/>
            <a:ext cx="9671064" cy="61631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" sz="3600" b="1" i="0" u="sng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Outline of day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8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8.30am-  children are met at the door and come into class and complete morning work</a:t>
            </a:r>
            <a:r>
              <a:rPr lang="en" sz="16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8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8.40 Register</a:t>
            </a: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1" i="0" u="none" strike="noStrike" cap="none" dirty="0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8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8.55 – 10.15 English lesson</a:t>
            </a: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1" i="0" u="none" strike="noStrike" cap="none" dirty="0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8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10.15-10.35am Assembly</a:t>
            </a: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1" i="0" u="none" strike="noStrike" cap="none" dirty="0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8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10.35-10.50am Morning break</a:t>
            </a: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1" i="0" u="none" strike="noStrike" cap="none" dirty="0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8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10.55-12.30- Maths, times tables</a:t>
            </a: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1" i="0" u="none" strike="noStrike" cap="none" dirty="0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8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12.30-1.30pm – lunchtime</a:t>
            </a: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1" i="0" u="none" strike="noStrike" cap="none" dirty="0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8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1.30-3pm – Afternoon lessons</a:t>
            </a: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1" i="0" u="none" strike="noStrike" cap="none" dirty="0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8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3pm-  End of school [children collected from outside the side door or if they have permission are able to walk home]</a:t>
            </a: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50" b="1" i="0" u="none" strike="noStrike" cap="none" dirty="0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1" i="0" u="none" strike="noStrike" cap="none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EBE856C-F0F7-4800-8977-FF7A1AF44154}"/>
              </a:ext>
            </a:extLst>
          </p:cNvPr>
          <p:cNvGrpSpPr/>
          <p:nvPr/>
        </p:nvGrpSpPr>
        <p:grpSpPr>
          <a:xfrm>
            <a:off x="3342290" y="1534511"/>
            <a:ext cx="5728138" cy="2364826"/>
            <a:chOff x="2255438" y="1318159"/>
            <a:chExt cx="5345512" cy="3234791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9254EE59-98B0-4ED5-A98A-1D7C20B1D841}"/>
                </a:ext>
              </a:extLst>
            </p:cNvPr>
            <p:cNvSpPr/>
            <p:nvPr/>
          </p:nvSpPr>
          <p:spPr>
            <a:xfrm>
              <a:off x="3895725" y="1514475"/>
              <a:ext cx="3705225" cy="303847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Delius" panose="02000603000000000000" pitchFamily="2" charset="0"/>
                </a:rPr>
                <a:t>It is essential that all children are in on time. This is one of the best opportunities we have to support your child and prepare them for SATS. </a:t>
              </a:r>
            </a:p>
          </p:txBody>
        </p:sp>
        <p:cxnSp>
          <p:nvCxnSpPr>
            <p:cNvPr id="4" name="Straight Arrow Connector 3">
              <a:extLst>
                <a:ext uri="{FF2B5EF4-FFF2-40B4-BE49-F238E27FC236}">
                  <a16:creationId xmlns:a16="http://schemas.microsoft.com/office/drawing/2014/main" id="{8137D2BB-57D9-437F-AF06-BCC7A1DE13E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55438" y="1318159"/>
              <a:ext cx="1640287" cy="1729842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11cc2a29db_0_31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g111cc2a29db_0_31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g111cc2a29db_0_31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35" name="Google Shape;135;g111cc2a29db_0_31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6" name="Google Shape;136;g111cc2a29db_0_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19673" y="704554"/>
            <a:ext cx="2565794" cy="2020955"/>
          </a:xfrm>
          <a:prstGeom prst="rect">
            <a:avLst/>
          </a:prstGeom>
          <a:noFill/>
          <a:ln w="1143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7" name="Google Shape;137;g111cc2a29db_0_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509348" y="253370"/>
            <a:ext cx="1600979" cy="1586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g111cc2a29db_0_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48796" y="2615269"/>
            <a:ext cx="2055188" cy="28902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g111cc2a29db_0_31" descr="A stack of papers with text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95776" y="3133977"/>
            <a:ext cx="3529264" cy="2515101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g111cc2a29db_0_31"/>
          <p:cNvSpPr txBox="1"/>
          <p:nvPr/>
        </p:nvSpPr>
        <p:spPr>
          <a:xfrm>
            <a:off x="383832" y="1596898"/>
            <a:ext cx="3213021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Positive Relationships and Behaviour Policy- on the website- please have a read!</a:t>
            </a:r>
            <a:r>
              <a:rPr lang="en" sz="2000" b="1" i="0" u="none" strike="noStrike" cap="none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endParaRPr sz="2000" b="1" i="0" u="none" strike="noStrike" cap="none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41" name="Google Shape;141;g111cc2a29db_0_31"/>
          <p:cNvSpPr txBox="1"/>
          <p:nvPr/>
        </p:nvSpPr>
        <p:spPr>
          <a:xfrm>
            <a:off x="381686" y="301801"/>
            <a:ext cx="4997794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" sz="4400" b="1" i="0" u="none" strike="noStrike" cap="none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Ashton Gaters</a:t>
            </a:r>
            <a:endParaRPr sz="1300" b="1" i="0" u="none" strike="noStrike" cap="none">
              <a:solidFill>
                <a:srgbClr val="000000"/>
              </a:solidFill>
              <a:highlight>
                <a:srgbClr val="FFFF00"/>
              </a:highlight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142" name="Google Shape;142;g111cc2a29db_0_3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628936" y="2562238"/>
            <a:ext cx="2445932" cy="33037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g111cc2a29db_0_3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993320" y="2982808"/>
            <a:ext cx="2218500" cy="30406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g111cc2a29db_0_31" descr="Image result for house points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923643" y="556297"/>
            <a:ext cx="1580341" cy="1600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g111cc2a29db_0_31" descr="Image result for pom pom jar l"/>
          <p:cNvPicPr preferRelativeResize="0"/>
          <p:nvPr/>
        </p:nvPicPr>
        <p:blipFill rotWithShape="1">
          <a:blip r:embed="rId10">
            <a:alphaModFix/>
          </a:blip>
          <a:srcRect l="18915" b="14273"/>
          <a:stretch/>
        </p:blipFill>
        <p:spPr>
          <a:xfrm>
            <a:off x="9631649" y="172507"/>
            <a:ext cx="2422650" cy="18552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7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7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7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53" name="Google Shape;153;p7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4" name="Google Shape;154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7"/>
          <p:cNvSpPr txBox="1"/>
          <p:nvPr/>
        </p:nvSpPr>
        <p:spPr>
          <a:xfrm>
            <a:off x="161245" y="111558"/>
            <a:ext cx="6974541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" sz="3000" b="1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Behaviour/ zones of regulation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6" name="Google Shape;156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28111" y="1515687"/>
            <a:ext cx="3335778" cy="45558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1942" y="1091608"/>
            <a:ext cx="3812680" cy="2213595"/>
          </a:xfrm>
          <a:prstGeom prst="rect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58" name="Google Shape;158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8792" y="3865746"/>
            <a:ext cx="3583523" cy="2005910"/>
          </a:xfrm>
          <a:prstGeom prst="rect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5FAC9BD-A600-41F8-8692-5B0C51CD6668}"/>
              </a:ext>
            </a:extLst>
          </p:cNvPr>
          <p:cNvSpPr/>
          <p:nvPr/>
        </p:nvSpPr>
        <p:spPr>
          <a:xfrm>
            <a:off x="8296275" y="457200"/>
            <a:ext cx="3576933" cy="52387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u="sng" dirty="0"/>
              <a:t>Behaviour Curriculum: </a:t>
            </a:r>
          </a:p>
          <a:p>
            <a:pPr algn="ctr"/>
            <a:r>
              <a:rPr lang="en-GB" sz="2800" dirty="0"/>
              <a:t>Wonderful walking</a:t>
            </a:r>
          </a:p>
          <a:p>
            <a:pPr algn="ctr"/>
            <a:r>
              <a:rPr lang="en-GB" sz="2800" dirty="0"/>
              <a:t>Ready to Learn </a:t>
            </a:r>
          </a:p>
          <a:p>
            <a:pPr algn="ctr"/>
            <a:r>
              <a:rPr lang="en-GB" sz="2800" dirty="0"/>
              <a:t>Manners Matter </a:t>
            </a:r>
          </a:p>
          <a:p>
            <a:pPr algn="ctr"/>
            <a:r>
              <a:rPr lang="en-GB" sz="2800" dirty="0"/>
              <a:t>STAR Listening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7c2c208772_0_1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g37c2c208772_0_1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g37c2c208772_0_1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66" name="Google Shape;166;g37c2c208772_0_1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7" name="Google Shape;167;g37c2c208772_0_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g37c2c208772_0_1"/>
          <p:cNvSpPr txBox="1"/>
          <p:nvPr/>
        </p:nvSpPr>
        <p:spPr>
          <a:xfrm>
            <a:off x="161245" y="111558"/>
            <a:ext cx="6974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" sz="3000" b="1" i="0" u="none" strike="noStrike" cap="none" dirty="0">
                <a:solidFill>
                  <a:schemeClr val="tx1"/>
                </a:solidFill>
                <a:latin typeface="Arial Rounded"/>
                <a:ea typeface="Arial Rounded"/>
                <a:cs typeface="Arial Rounded"/>
                <a:sym typeface="Arial Rounded"/>
              </a:rPr>
              <a:t>Homework</a:t>
            </a:r>
            <a:endParaRPr sz="1400" b="0" i="0" u="none" strike="noStrike" cap="none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69" name="Google Shape;169;g37c2c208772_0_1"/>
          <p:cNvGraphicFramePr/>
          <p:nvPr>
            <p:extLst>
              <p:ext uri="{D42A27DB-BD31-4B8C-83A1-F6EECF244321}">
                <p14:modId xmlns:p14="http://schemas.microsoft.com/office/powerpoint/2010/main" val="1975431775"/>
              </p:ext>
            </p:extLst>
          </p:nvPr>
        </p:nvGraphicFramePr>
        <p:xfrm>
          <a:off x="2313050" y="2823520"/>
          <a:ext cx="7328100" cy="3372282"/>
        </p:xfrm>
        <a:graphic>
          <a:graphicData uri="http://schemas.openxmlformats.org/drawingml/2006/table">
            <a:tbl>
              <a:tblPr bandRow="1">
                <a:noFill/>
                <a:tableStyleId>{3BAB118B-1C17-4B56-8038-601848AFBEFC}</a:tableStyleId>
              </a:tblPr>
              <a:tblGrid>
                <a:gridCol w="36635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645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482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set: Friday 12</a:t>
                      </a:r>
                      <a:r>
                        <a:rPr lang="en" sz="1300" b="1" u="none" strike="noStrike" cap="none" baseline="30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September</a:t>
                      </a:r>
                      <a:endParaRPr sz="13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due in: Wednesday 17</a:t>
                      </a:r>
                      <a:r>
                        <a:rPr lang="en" sz="1300" b="1" u="none" strike="noStrike" cap="none" baseline="30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September</a:t>
                      </a:r>
                      <a:endParaRPr sz="13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set: 19</a:t>
                      </a:r>
                      <a:r>
                        <a:rPr lang="en" sz="1300" b="1" u="none" strike="noStrike" cap="none" baseline="300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r>
                        <a:rPr lang="en" sz="13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September</a:t>
                      </a:r>
                      <a:endParaRPr sz="13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due in: Wednesday 24</a:t>
                      </a:r>
                      <a:r>
                        <a:rPr lang="en" sz="1300" b="1" u="none" strike="noStrike" cap="none" baseline="300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r>
                        <a:rPr lang="en" sz="13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September </a:t>
                      </a:r>
                      <a:endParaRPr sz="13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13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 English, we have been practising using subordinate clauses. Complete pages 24 and 25 in your Grammar book.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This week in maths we have focused on addition and subtraction skills. Work through pages 2 and 4 in your Arithmetic book to build your fluency.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497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set: Friday 26</a:t>
                      </a:r>
                      <a:r>
                        <a:rPr lang="en" sz="1300" b="1" u="none" strike="noStrike" cap="none" baseline="300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r>
                        <a:rPr lang="en" sz="13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September</a:t>
                      </a:r>
                      <a:endParaRPr sz="13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due in: Wednesday 1</a:t>
                      </a:r>
                      <a:r>
                        <a:rPr lang="en" sz="1300" b="1" u="none" strike="noStrike" cap="none" baseline="300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</a:t>
                      </a:r>
                      <a:r>
                        <a:rPr lang="en" sz="1300" b="1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October </a:t>
                      </a:r>
                      <a:endParaRPr sz="13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set: Friday 3</a:t>
                      </a:r>
                      <a:r>
                        <a:rPr lang="en" sz="1300" b="1" u="none" strike="noStrike" cap="none" baseline="30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rd</a:t>
                      </a: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October</a:t>
                      </a:r>
                      <a:endParaRPr sz="13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due in: Wednesday 8</a:t>
                      </a:r>
                      <a:r>
                        <a:rPr lang="en" sz="1300" b="1" u="none" strike="noStrike" cap="none" baseline="30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October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13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 have practised recognising different word classes. Complete page 2 on nouns and page 9 on verbs in your Grammar book.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 have now also practised our multiplication and division skills. Complete page 13 and 17 in your Arithmetic book to build your fluency multiplying numbers.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682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set: Friday 10</a:t>
                      </a:r>
                      <a:r>
                        <a:rPr lang="en" sz="1300" b="1" u="none" strike="noStrike" cap="none" baseline="30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October</a:t>
                      </a:r>
                      <a:endParaRPr sz="13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due in: Wednesday 15</a:t>
                      </a:r>
                      <a:r>
                        <a:rPr lang="en" sz="1300" b="1" u="none" strike="noStrike" cap="none" baseline="30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October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set: Friday 17</a:t>
                      </a:r>
                      <a:r>
                        <a:rPr lang="en" sz="1300" b="1" u="none" strike="noStrike" cap="none" baseline="30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October</a:t>
                      </a:r>
                      <a:endParaRPr sz="13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Date due in: Wednesday 22</a:t>
                      </a:r>
                      <a:r>
                        <a:rPr lang="en" sz="1300" b="1" u="none" strike="noStrike" cap="none" baseline="300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nd</a:t>
                      </a:r>
                      <a:r>
                        <a:rPr lang="en" sz="13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October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867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Please complete pages 6 &amp;7 on pronouns in your Grammar book.</a:t>
                      </a:r>
                      <a:endParaRPr sz="13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Please complete page 10-11 in your Arithmetic book. </a:t>
                      </a:r>
                      <a:endParaRPr sz="13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" sz="13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Spend this week practicing any times tables you find tricky at home.</a:t>
                      </a:r>
                      <a:endParaRPr sz="13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70" name="Google Shape;170;g37c2c208772_0_1"/>
          <p:cNvSpPr txBox="1"/>
          <p:nvPr/>
        </p:nvSpPr>
        <p:spPr>
          <a:xfrm>
            <a:off x="2539805" y="549179"/>
            <a:ext cx="9652195" cy="132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600" b="1" i="0" u="sng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endParaRPr sz="1600" b="1" i="0" u="sng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Homework will be set on Fridays and should be returned the following Wednesday.  </a:t>
            </a: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600" dirty="0">
                <a:latin typeface="Calibri"/>
                <a:ea typeface="Calibri"/>
                <a:cs typeface="Calibri"/>
                <a:sym typeface="Calibri"/>
              </a:rPr>
              <a:t>Currently, homework is on the school website. </a:t>
            </a:r>
            <a:endParaRPr lang="en" sz="1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Soon, your child will bring home 2 textbooks - 1 maths and 1 for Grammar/Punctuation. The pages that are selected link to the children’s learning in class. Next term we will also have a homework project linked to our history unit on WW1 - more details to follow!</a:t>
            </a: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600" dirty="0">
                <a:latin typeface="Calibri"/>
                <a:ea typeface="Calibri"/>
                <a:cs typeface="Calibri"/>
                <a:sym typeface="Calibri"/>
              </a:rPr>
              <a:t>There is a section on the website called ‘Support for Parents’ which has step-by-step explanations for the arithmetic skills we teach in year 6.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37c2c208772_0_31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g37c2c208772_0_31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g37c2c208772_0_31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78" name="Google Shape;178;g37c2c208772_0_31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9" name="Google Shape;179;g37c2c208772_0_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g37c2c208772_0_31"/>
          <p:cNvSpPr txBox="1"/>
          <p:nvPr/>
        </p:nvSpPr>
        <p:spPr>
          <a:xfrm>
            <a:off x="161245" y="111558"/>
            <a:ext cx="6974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" sz="3000" b="1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Spellings and reading books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g37c2c208772_0_31"/>
          <p:cNvSpPr txBox="1"/>
          <p:nvPr/>
        </p:nvSpPr>
        <p:spPr>
          <a:xfrm>
            <a:off x="2839575" y="420275"/>
            <a:ext cx="40770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" sz="16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endParaRPr sz="1600" b="1" i="0" u="sng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g37c2c208772_0_31"/>
          <p:cNvSpPr txBox="1"/>
          <p:nvPr/>
        </p:nvSpPr>
        <p:spPr>
          <a:xfrm>
            <a:off x="405200" y="1162725"/>
            <a:ext cx="8342700" cy="22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list of spellings that we are covering for the term can be found on the website. </a:t>
            </a: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child should be reading at least 3x a week. We would encourage you to listen to them read and discuss their books alongside independent reading. </a:t>
            </a: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8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8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8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90" name="Google Shape;190;p8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1" name="Google Shape;19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8"/>
          <p:cNvSpPr txBox="1"/>
          <p:nvPr/>
        </p:nvSpPr>
        <p:spPr>
          <a:xfrm>
            <a:off x="2717272" y="423800"/>
            <a:ext cx="6974541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" sz="3500" b="1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Healthy Snacks/Nut free</a:t>
            </a:r>
            <a:r>
              <a:rPr lang="en" sz="4400" b="1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8" descr="Favorite Peanut-Free Snacks for School (Tree-Nut Free) - My Wonderful Baby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3539" y="1924050"/>
            <a:ext cx="4514850" cy="3009900"/>
          </a:xfrm>
          <a:prstGeom prst="rect">
            <a:avLst/>
          </a:prstGeom>
          <a:noFill/>
          <a:ln w="57150" cap="flat" cmpd="sng">
            <a:solidFill>
              <a:srgbClr val="1155CC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94" name="Google Shape;194;p8" descr="Nut Free School – Important Information | Elvington Church of England ..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900930" y="2029639"/>
            <a:ext cx="2871730" cy="2789544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9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9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9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202" name="Google Shape;202;p9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3" name="Google Shape;203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08451" y="711972"/>
            <a:ext cx="2218500" cy="2424262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9"/>
          <p:cNvSpPr txBox="1"/>
          <p:nvPr/>
        </p:nvSpPr>
        <p:spPr>
          <a:xfrm>
            <a:off x="353722" y="-103094"/>
            <a:ext cx="8870700" cy="6109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" sz="4400" b="1" i="0" u="sng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Reminders:</a:t>
            </a:r>
            <a:endParaRPr sz="200" b="1" i="0" u="sng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"/>
              <a:buFont typeface="Arial"/>
              <a:buNone/>
            </a:pPr>
            <a:endParaRPr sz="100" b="1" i="0" u="sng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"/>
              <a:buFont typeface="Arial"/>
              <a:buNone/>
            </a:pPr>
            <a:endParaRPr sz="100" b="1" i="0" u="sng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"/>
              <a:buFont typeface="Arial"/>
              <a:buNone/>
            </a:pPr>
            <a:endParaRPr sz="100" b="1" i="0" u="sng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"/>
              <a:buFont typeface="Arial"/>
              <a:buNone/>
            </a:pPr>
            <a:endParaRPr sz="100" b="1" i="0" u="sng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"/>
              <a:buFont typeface="Arial"/>
              <a:buNone/>
            </a:pPr>
            <a:endParaRPr sz="100" b="1" i="0" u="sng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"/>
              <a:buFont typeface="Arial"/>
              <a:buNone/>
            </a:pPr>
            <a:endParaRPr sz="100" b="1" i="0" u="sng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"/>
              <a:buFont typeface="Arial"/>
              <a:buNone/>
            </a:pPr>
            <a:endParaRPr sz="100" b="1" i="0" u="sng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"/>
              <a:buFont typeface="Arial"/>
              <a:buNone/>
            </a:pPr>
            <a:endParaRPr sz="100" b="1" i="0" u="sng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"/>
              <a:buFont typeface="Arial"/>
              <a:buNone/>
            </a:pPr>
            <a:endParaRPr sz="100" b="1" i="0" u="sng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"/>
              <a:buFont typeface="Arial"/>
              <a:buNone/>
            </a:pPr>
            <a:endParaRPr sz="100" b="1" i="0" u="sng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"/>
              <a:buFont typeface="Arial"/>
              <a:buNone/>
            </a:pPr>
            <a:endParaRPr sz="100" b="1" i="0" u="sng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571500" marR="0" lvl="0" indent="-520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" sz="2400" b="1" i="0" u="none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PE - your child should come wearing their PE kit.</a:t>
            </a:r>
            <a:endParaRPr sz="600" b="0" i="0" u="none" strike="noStrike" cap="none" dirty="0">
              <a:solidFill>
                <a:srgbClr val="000000"/>
              </a:solidFill>
              <a:latin typeface="+mj-lt"/>
              <a:ea typeface="Arial"/>
              <a:cs typeface="Arial"/>
              <a:sym typeface="Arial"/>
            </a:endParaRPr>
          </a:p>
          <a:p>
            <a:pPr marL="571500" marR="0" lvl="0" indent="-520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" sz="2400" b="1" i="0" u="none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If your child is going to be absent, please let the office know</a:t>
            </a:r>
            <a:endParaRPr sz="2400" b="1" i="0" u="none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571500" marR="0" lvl="0" indent="-520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" sz="2400" b="1" i="0" u="none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Remind your child to bring their water bottle - named</a:t>
            </a:r>
            <a:endParaRPr sz="600" b="0" i="0" u="none" strike="noStrike" cap="none" dirty="0">
              <a:solidFill>
                <a:srgbClr val="000000"/>
              </a:solidFill>
              <a:latin typeface="+mj-lt"/>
              <a:ea typeface="Arial"/>
              <a:cs typeface="Arial"/>
              <a:sym typeface="Arial"/>
            </a:endParaRPr>
          </a:p>
          <a:p>
            <a:pPr marL="571500" marR="0" lvl="0" indent="-520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" sz="2400" b="1" i="0" u="none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Mobile phones are handed in</a:t>
            </a:r>
            <a:endParaRPr sz="600" b="0" i="0" u="none" strike="noStrike" cap="none" dirty="0">
              <a:solidFill>
                <a:srgbClr val="000000"/>
              </a:solidFill>
              <a:latin typeface="+mj-lt"/>
              <a:ea typeface="Arial"/>
              <a:cs typeface="Arial"/>
              <a:sym typeface="Arial"/>
            </a:endParaRPr>
          </a:p>
          <a:p>
            <a:pPr marL="571500" marR="0" lvl="0" indent="-520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" sz="2400" b="1" i="0" u="none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Please label everything! – Especially once they have their leavers jumper</a:t>
            </a:r>
            <a:endParaRPr sz="600" b="0" i="0" u="none" strike="noStrike" cap="none" dirty="0">
              <a:solidFill>
                <a:srgbClr val="000000"/>
              </a:solidFill>
              <a:latin typeface="+mj-lt"/>
              <a:ea typeface="Arial"/>
              <a:cs typeface="Arial"/>
              <a:sym typeface="Arial"/>
            </a:endParaRPr>
          </a:p>
          <a:p>
            <a:pPr marL="571500" marR="0" lvl="0" indent="-552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Char char="•"/>
            </a:pPr>
            <a:r>
              <a:rPr lang="en" sz="2400" b="1" i="0" u="none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Parent helpers- lots of trips so thank you in advance! </a:t>
            </a:r>
            <a:endParaRPr sz="2400" b="1" i="0" u="none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571500" marR="0" lvl="0" indent="-552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Char char="•"/>
            </a:pPr>
            <a:r>
              <a:rPr lang="en" sz="2400" b="1" i="0" u="sng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Events this term:</a:t>
            </a:r>
            <a:r>
              <a:rPr lang="en" sz="2400" b="1" i="0" u="none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 </a:t>
            </a:r>
          </a:p>
          <a:p>
            <a:pPr marL="19050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</a:pPr>
            <a:r>
              <a:rPr lang="en" sz="2400" b="1" i="0" u="none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Individual School Photos – Tuesday 6</a:t>
            </a:r>
            <a:r>
              <a:rPr lang="en" sz="2400" b="1" i="0" u="none" strike="noStrike" cap="none" baseline="30000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th</a:t>
            </a:r>
            <a:r>
              <a:rPr lang="en" sz="2400" b="1" i="0" u="none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 October </a:t>
            </a:r>
          </a:p>
          <a:p>
            <a:pPr marL="19050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</a:pPr>
            <a:r>
              <a:rPr lang="en" sz="2400" b="1" dirty="0">
                <a:latin typeface="+mj-lt"/>
                <a:ea typeface="Arial Rounded"/>
                <a:cs typeface="Arial Rounded"/>
                <a:sym typeface="Arial Rounded"/>
              </a:rPr>
              <a:t>NCMP Screening – Monday 12</a:t>
            </a:r>
            <a:r>
              <a:rPr lang="en" sz="2400" b="1" baseline="30000" dirty="0">
                <a:latin typeface="+mj-lt"/>
                <a:ea typeface="Arial Rounded"/>
                <a:cs typeface="Arial Rounded"/>
                <a:sym typeface="Arial Rounded"/>
              </a:rPr>
              <a:t>th</a:t>
            </a:r>
            <a:r>
              <a:rPr lang="en" sz="2400" b="1" dirty="0">
                <a:latin typeface="+mj-lt"/>
                <a:ea typeface="Arial Rounded"/>
                <a:cs typeface="Arial Rounded"/>
                <a:sym typeface="Arial Rounded"/>
              </a:rPr>
              <a:t> October </a:t>
            </a:r>
          </a:p>
          <a:p>
            <a:pPr marL="19050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</a:pPr>
            <a:r>
              <a:rPr lang="en" sz="2400" b="1" i="0" u="none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Flu Vaccination – Friday 16</a:t>
            </a:r>
            <a:r>
              <a:rPr lang="en" sz="2400" b="1" i="0" u="none" strike="noStrike" cap="none" baseline="30000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th</a:t>
            </a:r>
            <a:r>
              <a:rPr lang="en" sz="2400" b="1" i="0" u="none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 October </a:t>
            </a:r>
          </a:p>
          <a:p>
            <a:pPr marL="19050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</a:pPr>
            <a:r>
              <a:rPr lang="en" sz="2400" b="1" dirty="0">
                <a:latin typeface="+mj-lt"/>
                <a:ea typeface="Arial Rounded"/>
                <a:cs typeface="Arial Rounded"/>
                <a:sym typeface="Arial Rounded"/>
              </a:rPr>
              <a:t>Papaya workshop – Tuesday 20</a:t>
            </a:r>
            <a:r>
              <a:rPr lang="en" sz="2400" b="1" baseline="30000" dirty="0">
                <a:latin typeface="+mj-lt"/>
                <a:ea typeface="Arial Rounded"/>
                <a:cs typeface="Arial Rounded"/>
                <a:sym typeface="Arial Rounded"/>
              </a:rPr>
              <a:t>th</a:t>
            </a:r>
            <a:r>
              <a:rPr lang="en" sz="2400" b="1" dirty="0">
                <a:latin typeface="+mj-lt"/>
                <a:ea typeface="Arial Rounded"/>
                <a:cs typeface="Arial Rounded"/>
                <a:sym typeface="Arial Rounded"/>
              </a:rPr>
              <a:t> October </a:t>
            </a:r>
            <a:endParaRPr lang="en" sz="2400" b="1" i="0" u="none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  <a:p>
            <a:pPr marL="19050"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</a:pPr>
            <a:r>
              <a:rPr lang="en-GB" sz="2400" b="1" i="0" u="none" strike="noStrike" cap="none" dirty="0">
                <a:solidFill>
                  <a:srgbClr val="000000"/>
                </a:solidFill>
                <a:latin typeface="+mj-lt"/>
                <a:ea typeface="Arial Rounded"/>
                <a:cs typeface="Arial Rounded"/>
                <a:sym typeface="Arial Rounded"/>
              </a:rPr>
              <a:t>Jerem</a:t>
            </a:r>
            <a:r>
              <a:rPr lang="en-GB" sz="2400" b="1" dirty="0">
                <a:latin typeface="+mj-lt"/>
                <a:ea typeface="Arial Rounded"/>
                <a:cs typeface="Arial Rounded"/>
                <a:sym typeface="Arial Rounded"/>
              </a:rPr>
              <a:t>y Banning WW1 talk – Friday 23</a:t>
            </a:r>
            <a:r>
              <a:rPr lang="en-GB" sz="2400" b="1" baseline="30000" dirty="0">
                <a:latin typeface="+mj-lt"/>
                <a:ea typeface="Arial Rounded"/>
                <a:cs typeface="Arial Rounded"/>
                <a:sym typeface="Arial Rounded"/>
              </a:rPr>
              <a:t>rd</a:t>
            </a:r>
            <a:r>
              <a:rPr lang="en-GB" sz="2400" b="1" dirty="0">
                <a:latin typeface="+mj-lt"/>
                <a:ea typeface="Arial Rounded"/>
                <a:cs typeface="Arial Rounded"/>
                <a:sym typeface="Arial Rounded"/>
              </a:rPr>
              <a:t> October </a:t>
            </a:r>
            <a:endParaRPr sz="2400" b="1" i="0" u="none" strike="noStrike" cap="none" dirty="0">
              <a:solidFill>
                <a:srgbClr val="000000"/>
              </a:solidFill>
              <a:latin typeface="+mj-lt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0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0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10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213" name="Google Shape;213;p10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4" name="Google Shape;214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20199" y="1625306"/>
            <a:ext cx="2633035" cy="2877246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10"/>
          <p:cNvSpPr txBox="1"/>
          <p:nvPr/>
        </p:nvSpPr>
        <p:spPr>
          <a:xfrm>
            <a:off x="763929" y="601884"/>
            <a:ext cx="732810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n"/>
              <a:t>Times Tables practice</a:t>
            </a:r>
            <a:endParaRPr/>
          </a:p>
        </p:txBody>
      </p:sp>
      <p:sp>
        <p:nvSpPr>
          <p:cNvPr id="218" name="Google Shape;218;p10"/>
          <p:cNvSpPr txBox="1"/>
          <p:nvPr/>
        </p:nvSpPr>
        <p:spPr>
          <a:xfrm>
            <a:off x="457200" y="1479176"/>
            <a:ext cx="7933765" cy="2585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Fluent recall of times tables is essential for success during SATs and for general progress!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Please work with your child on their number knowledge or encourage them to spend some time each week on TT Rockstars.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9" name="Google Shape;219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009474" y="4376590"/>
            <a:ext cx="2186529" cy="17960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4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4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4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227" name="Google Shape;227;p24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8" name="Google Shape;228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82240" y="75477"/>
            <a:ext cx="2598194" cy="2839173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24"/>
          <p:cNvSpPr txBox="1"/>
          <p:nvPr/>
        </p:nvSpPr>
        <p:spPr>
          <a:xfrm>
            <a:off x="738114" y="2220770"/>
            <a:ext cx="8313921" cy="3539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" sz="2800" b="1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Monday 10 May to Thursday 13 May 2027</a:t>
            </a:r>
            <a:r>
              <a:rPr lang="en" sz="2800" b="0" i="0" u="none" strike="noStrike" cap="none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" sz="2800" b="0" i="0" u="none" strike="noStrike" cap="none" dirty="0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The tests cover English reading, English grammar, punctuation, and spelling, and mathematics. 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rgbClr val="001D35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" sz="2800" b="1" i="0" u="none" strike="noStrike" cap="none" dirty="0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Monday</a:t>
            </a:r>
            <a:r>
              <a:rPr lang="en" sz="2800" b="0" i="0" u="none" strike="noStrike" cap="none" dirty="0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 : Grammar, punctuation, and spelling test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" sz="2800" b="1" i="0" u="none" strike="noStrike" cap="none" dirty="0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Tuesday</a:t>
            </a:r>
            <a:r>
              <a:rPr lang="en" sz="2800" b="0" i="0" u="none" strike="noStrike" cap="none" dirty="0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 : Reading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" sz="2800" b="1" i="0" u="none" strike="noStrike" cap="none" dirty="0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Wednesday</a:t>
            </a:r>
            <a:r>
              <a:rPr lang="en" sz="2800" b="0" i="0" u="none" strike="noStrike" cap="none" dirty="0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 : Arithmetic and Reasoning 1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" sz="2800" b="1" i="0" u="none" strike="noStrike" cap="none" dirty="0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Thursday</a:t>
            </a:r>
            <a:r>
              <a:rPr lang="en" sz="2800" b="0" i="0" u="none" strike="noStrike" cap="none" dirty="0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 : Reasoning 2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1" name="Google Shape;231;p24" descr="Image result for sat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62050" y="416957"/>
            <a:ext cx="4191000" cy="171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5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25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25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239" name="Google Shape;239;p25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21029" y="246927"/>
            <a:ext cx="1568980" cy="1714501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5"/>
          <p:cNvSpPr txBox="1"/>
          <p:nvPr/>
        </p:nvSpPr>
        <p:spPr>
          <a:xfrm>
            <a:off x="516452" y="2032819"/>
            <a:ext cx="10994230" cy="4708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There are clear guidelines which we have to follow.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tests take place in classrooms, sometimes children will work in a smaller group for a range of reasons.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Throughout the year, we will introduce your child to the tests, the question types and the length of time they have to complete them, so they feel prepared.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will hopefully run an after school SATs club. We will invite children, who will particularly benefit from these sessions, to participate.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also continue to teach a broad and balanced curriculum, which helps prepare them for year 7 and beyond. The main message we want them to have is ‘Try your best’.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3" name="Google Shape;243;p25" descr="Image result for sat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27579" y="299019"/>
            <a:ext cx="3580280" cy="146466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7837421-366B-49B9-BDDF-F74B79B3BDE3}"/>
              </a:ext>
            </a:extLst>
          </p:cNvPr>
          <p:cNvSpPr/>
          <p:nvPr/>
        </p:nvSpPr>
        <p:spPr>
          <a:xfrm>
            <a:off x="5137188" y="174098"/>
            <a:ext cx="4671257" cy="17145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There will be a SATs meeting for parents and carers on Tuesday 12</a:t>
            </a:r>
            <a:r>
              <a:rPr lang="en-GB" sz="2000" baseline="30000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 January at 2:30pm.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6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26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6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251" name="Google Shape;251;p26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26"/>
          <p:cNvSpPr/>
          <p:nvPr/>
        </p:nvSpPr>
        <p:spPr>
          <a:xfrm>
            <a:off x="7499692" y="4510770"/>
            <a:ext cx="4156904" cy="2036827"/>
          </a:xfrm>
          <a:prstGeom prst="wedgeEllipseCallout">
            <a:avLst>
              <a:gd name="adj1" fmla="val -50616"/>
              <a:gd name="adj2" fmla="val 51754"/>
            </a:avLst>
          </a:prstGeom>
          <a:solidFill>
            <a:schemeClr val="accent1"/>
          </a:solidFill>
          <a:ln w="25400" cap="flat" cmpd="sng">
            <a:solidFill>
              <a:srgbClr val="42719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 term 5 and 6, we start to prepare your child for moving on to Y7. We talk about many aspects of the transition to secondary- their worries, what will be different, how to be organised, ways to make new friendships etc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4" name="Google Shape;254;p26" descr="Image result for year 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5825" y="209404"/>
            <a:ext cx="1828800" cy="2228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433482" y="347316"/>
            <a:ext cx="6436659" cy="3767223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26"/>
          <p:cNvSpPr txBox="1"/>
          <p:nvPr/>
        </p:nvSpPr>
        <p:spPr>
          <a:xfrm>
            <a:off x="555811" y="4685110"/>
            <a:ext cx="6096000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Our Ashton Gaters go to a wide range of secondary schools and we would recommend that you go and visit a few with your child and get a feel for them.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4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Talk to people you know about their experiences of different secondary schools and look at their websites.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26"/>
          <p:cNvSpPr txBox="1"/>
          <p:nvPr/>
        </p:nvSpPr>
        <p:spPr>
          <a:xfrm>
            <a:off x="101600" y="2546900"/>
            <a:ext cx="2757300" cy="156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deadline for applications is </a:t>
            </a:r>
            <a:r>
              <a:rPr lang="en" sz="28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31st October</a:t>
            </a:r>
            <a:r>
              <a:rPr lang="en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7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27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27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265" name="Google Shape;265;p27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6" name="Google Shape;266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32109" y="75477"/>
            <a:ext cx="5648325" cy="6172200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27"/>
          <p:cNvSpPr txBox="1"/>
          <p:nvPr/>
        </p:nvSpPr>
        <p:spPr>
          <a:xfrm>
            <a:off x="625033" y="1865126"/>
            <a:ext cx="4978565" cy="2123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00"/>
              <a:buFont typeface="Arial"/>
              <a:buNone/>
            </a:pPr>
            <a:r>
              <a:rPr lang="en" sz="6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Any questions?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1038</Words>
  <Application>Microsoft Office PowerPoint</Application>
  <PresentationFormat>Widescreen</PresentationFormat>
  <Paragraphs>130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Calibri</vt:lpstr>
      <vt:lpstr>Cabin Condensed</vt:lpstr>
      <vt:lpstr>Delius</vt:lpstr>
      <vt:lpstr>Arial Rounded</vt:lpstr>
      <vt:lpstr>Arial</vt:lpstr>
      <vt:lpstr>Office Theme</vt:lpstr>
      <vt:lpstr>PowerPoint Presentation</vt:lpstr>
      <vt:lpstr>PowerPoint Presentation</vt:lpstr>
      <vt:lpstr>Website: https://www.ashtongate.amplifyeducation.co.uk/   Term dates Term overviews Overview of events Policies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Times Tables practice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Dowlman</dc:creator>
  <cp:lastModifiedBy>Rebecca Kenyon</cp:lastModifiedBy>
  <cp:revision>11</cp:revision>
  <dcterms:created xsi:type="dcterms:W3CDTF">2021-09-05T12:32:14Z</dcterms:created>
  <dcterms:modified xsi:type="dcterms:W3CDTF">2026-09-14T10:11:24Z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0x010100479472FC97EDFD45A748BD8A565814BF</vt:lpwstr>
  </property>
  <property fmtid="{D5CDD505-2E9C-101B-9397-08002B2CF9AE}" pid="3" name="MediaServiceImageTags">
    <vt:lpwstr/>
  </property>
</Properties>
</file>